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60" r:id="rId3"/>
    <p:sldId id="259" r:id="rId4"/>
    <p:sldId id="261" r:id="rId5"/>
    <p:sldId id="262" r:id="rId6"/>
    <p:sldId id="263" r:id="rId7"/>
    <p:sldId id="264" r:id="rId8"/>
    <p:sldId id="265" r:id="rId9"/>
    <p:sldId id="266"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6" d="100"/>
          <a:sy n="106" d="100"/>
        </p:scale>
        <p:origin x="150"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213E16-5FDA-46A6-BBC6-0E19AF16D23A}" type="datetimeFigureOut">
              <a:rPr lang="en-GB" smtClean="0"/>
              <a:t>23/02/2017</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B330832-ADDB-4564-818B-A1A650CC110C}" type="slidenum">
              <a:rPr lang="en-GB" smtClean="0"/>
              <a:t>‹#›</a:t>
            </a:fld>
            <a:endParaRPr lang="en-GB"/>
          </a:p>
        </p:txBody>
      </p:sp>
    </p:spTree>
    <p:extLst>
      <p:ext uri="{BB962C8B-B14F-4D97-AF65-F5344CB8AC3E}">
        <p14:creationId xmlns:p14="http://schemas.microsoft.com/office/powerpoint/2010/main" val="6216242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B330832-ADDB-4564-818B-A1A650CC110C}" type="slidenum">
              <a:rPr lang="en-GB" smtClean="0"/>
              <a:t>5</a:t>
            </a:fld>
            <a:endParaRPr lang="en-GB"/>
          </a:p>
        </p:txBody>
      </p:sp>
    </p:spTree>
    <p:extLst>
      <p:ext uri="{BB962C8B-B14F-4D97-AF65-F5344CB8AC3E}">
        <p14:creationId xmlns:p14="http://schemas.microsoft.com/office/powerpoint/2010/main" val="25073467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B330832-ADDB-4564-818B-A1A650CC110C}" type="slidenum">
              <a:rPr lang="en-GB" smtClean="0"/>
              <a:t>6</a:t>
            </a:fld>
            <a:endParaRPr lang="en-GB"/>
          </a:p>
        </p:txBody>
      </p:sp>
    </p:spTree>
    <p:extLst>
      <p:ext uri="{BB962C8B-B14F-4D97-AF65-F5344CB8AC3E}">
        <p14:creationId xmlns:p14="http://schemas.microsoft.com/office/powerpoint/2010/main" val="16259917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B330832-ADDB-4564-818B-A1A650CC110C}" type="slidenum">
              <a:rPr lang="en-GB" smtClean="0"/>
              <a:t>7</a:t>
            </a:fld>
            <a:endParaRPr lang="en-GB"/>
          </a:p>
        </p:txBody>
      </p:sp>
    </p:spTree>
    <p:extLst>
      <p:ext uri="{BB962C8B-B14F-4D97-AF65-F5344CB8AC3E}">
        <p14:creationId xmlns:p14="http://schemas.microsoft.com/office/powerpoint/2010/main" val="7829327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3FC2DEF4-6641-45EF-B108-71E20FED39C0}" type="datetimeFigureOut">
              <a:rPr lang="en-GB" smtClean="0"/>
              <a:t>23/02/2017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5272AD1-CBD1-4A3C-AE2F-BF694B2AF8F5}" type="slidenum">
              <a:rPr lang="en-GB" smtClean="0"/>
              <a:t>‹#›</a:t>
            </a:fld>
            <a:endParaRPr lang="en-GB"/>
          </a:p>
        </p:txBody>
      </p:sp>
    </p:spTree>
    <p:extLst>
      <p:ext uri="{BB962C8B-B14F-4D97-AF65-F5344CB8AC3E}">
        <p14:creationId xmlns:p14="http://schemas.microsoft.com/office/powerpoint/2010/main" val="4336556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3FC2DEF4-6641-45EF-B108-71E20FED39C0}" type="datetimeFigureOut">
              <a:rPr lang="en-GB" smtClean="0"/>
              <a:t>23/02/2017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5272AD1-CBD1-4A3C-AE2F-BF694B2AF8F5}" type="slidenum">
              <a:rPr lang="en-GB" smtClean="0"/>
              <a:t>‹#›</a:t>
            </a:fld>
            <a:endParaRPr lang="en-GB"/>
          </a:p>
        </p:txBody>
      </p:sp>
    </p:spTree>
    <p:extLst>
      <p:ext uri="{BB962C8B-B14F-4D97-AF65-F5344CB8AC3E}">
        <p14:creationId xmlns:p14="http://schemas.microsoft.com/office/powerpoint/2010/main" val="15106626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3FC2DEF4-6641-45EF-B108-71E20FED39C0}" type="datetimeFigureOut">
              <a:rPr lang="en-GB" smtClean="0"/>
              <a:t>23/02/2017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5272AD1-CBD1-4A3C-AE2F-BF694B2AF8F5}" type="slidenum">
              <a:rPr lang="en-GB" smtClean="0"/>
              <a:t>‹#›</a:t>
            </a:fld>
            <a:endParaRPr lang="en-GB"/>
          </a:p>
        </p:txBody>
      </p:sp>
    </p:spTree>
    <p:extLst>
      <p:ext uri="{BB962C8B-B14F-4D97-AF65-F5344CB8AC3E}">
        <p14:creationId xmlns:p14="http://schemas.microsoft.com/office/powerpoint/2010/main" val="7452051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8" name="TextBox 7"/>
          <p:cNvSpPr txBox="1"/>
          <p:nvPr userDrawn="1"/>
        </p:nvSpPr>
        <p:spPr>
          <a:xfrm>
            <a:off x="10934701" y="1282173"/>
            <a:ext cx="546100" cy="92075"/>
          </a:xfrm>
          <a:prstGeom prst="rect">
            <a:avLst/>
          </a:prstGeom>
          <a:noFill/>
        </p:spPr>
        <p:txBody>
          <a:bodyPr lIns="0" tIns="0" rIns="0" bIns="0">
            <a:prstTxWarp prst="textNoShape">
              <a:avLst/>
            </a:prstTxWarp>
            <a:spAutoFit/>
          </a:bodyPr>
          <a:lstStyle/>
          <a:p>
            <a:pPr algn="r"/>
            <a:r>
              <a:rPr lang="en-US" sz="600" b="1" dirty="0">
                <a:solidFill>
                  <a:srgbClr val="232323"/>
                </a:solidFill>
              </a:rPr>
              <a:t>Page </a:t>
            </a:r>
            <a:fld id="{8535152C-2F34-344B-8022-2742E4E69643}" type="slidenum">
              <a:rPr lang="en-US" sz="600" b="1">
                <a:solidFill>
                  <a:srgbClr val="232323"/>
                </a:solidFill>
              </a:rPr>
              <a:pPr algn="r"/>
              <a:t>‹#›</a:t>
            </a:fld>
            <a:endParaRPr lang="en-US" sz="600" b="1" dirty="0">
              <a:solidFill>
                <a:srgbClr val="232323"/>
              </a:solidFill>
            </a:endParaRPr>
          </a:p>
        </p:txBody>
      </p:sp>
      <p:sp>
        <p:nvSpPr>
          <p:cNvPr id="24" name="Text Placeholder 23"/>
          <p:cNvSpPr>
            <a:spLocks noGrp="1"/>
          </p:cNvSpPr>
          <p:nvPr>
            <p:ph type="body" sz="quarter" idx="14"/>
          </p:nvPr>
        </p:nvSpPr>
        <p:spPr>
          <a:xfrm>
            <a:off x="1422197" y="2271906"/>
            <a:ext cx="10058603" cy="1506345"/>
          </a:xfrm>
          <a:prstGeom prst="rect">
            <a:avLst/>
          </a:prstGeom>
        </p:spPr>
        <p:txBody>
          <a:bodyPr vert="horz" lIns="0" tIns="0" rIns="0" bIns="0"/>
          <a:lstStyle>
            <a:lvl1pPr marL="0">
              <a:lnSpc>
                <a:spcPct val="100000"/>
              </a:lnSpc>
              <a:spcBef>
                <a:spcPts val="0"/>
              </a:spcBef>
              <a:buNone/>
              <a:defRPr sz="1800" b="0" cap="none" baseline="0">
                <a:solidFill>
                  <a:srgbClr val="232323"/>
                </a:solidFill>
                <a:latin typeface="Arial"/>
                <a:cs typeface="Arial"/>
              </a:defRPr>
            </a:lvl1pPr>
            <a:lvl2pPr marL="0">
              <a:lnSpc>
                <a:spcPts val="1700"/>
              </a:lnSpc>
              <a:spcBef>
                <a:spcPts val="0"/>
              </a:spcBef>
              <a:buNone/>
              <a:defRPr sz="1300" b="0" cap="none">
                <a:solidFill>
                  <a:srgbClr val="706C62"/>
                </a:solidFill>
                <a:latin typeface="Arial"/>
                <a:cs typeface="Arial"/>
              </a:defRPr>
            </a:lvl2pPr>
          </a:lstStyle>
          <a:p>
            <a:pPr lvl="0"/>
            <a:endParaRPr lang="en-US" dirty="0" smtClean="0"/>
          </a:p>
        </p:txBody>
      </p:sp>
      <p:sp>
        <p:nvSpPr>
          <p:cNvPr id="14" name="Text Placeholder 10"/>
          <p:cNvSpPr>
            <a:spLocks noGrp="1"/>
          </p:cNvSpPr>
          <p:nvPr>
            <p:ph type="body" sz="quarter" idx="11" hasCustomPrompt="1"/>
          </p:nvPr>
        </p:nvSpPr>
        <p:spPr>
          <a:xfrm>
            <a:off x="1435351" y="1104632"/>
            <a:ext cx="8491360" cy="351635"/>
          </a:xfrm>
          <a:prstGeom prst="rect">
            <a:avLst/>
          </a:prstGeom>
        </p:spPr>
        <p:txBody>
          <a:bodyPr vert="horz" lIns="0" tIns="0" rIns="0" bIns="0"/>
          <a:lstStyle>
            <a:lvl1pPr>
              <a:buNone/>
              <a:defRPr sz="2200" b="1" cap="none">
                <a:solidFill>
                  <a:srgbClr val="0069B4"/>
                </a:solidFill>
                <a:latin typeface="Arial"/>
                <a:cs typeface="Arial"/>
              </a:defRPr>
            </a:lvl1pPr>
          </a:lstStyle>
          <a:p>
            <a:pPr lvl="0"/>
            <a:r>
              <a:rPr lang="en-US" dirty="0" smtClean="0"/>
              <a:t>Title of Page</a:t>
            </a:r>
          </a:p>
        </p:txBody>
      </p:sp>
      <p:sp>
        <p:nvSpPr>
          <p:cNvPr id="15" name="Text Placeholder 8"/>
          <p:cNvSpPr>
            <a:spLocks noGrp="1"/>
          </p:cNvSpPr>
          <p:nvPr>
            <p:ph type="body" sz="quarter" idx="10" hasCustomPrompt="1"/>
          </p:nvPr>
        </p:nvSpPr>
        <p:spPr>
          <a:xfrm>
            <a:off x="1435351" y="906183"/>
            <a:ext cx="8491360" cy="158783"/>
          </a:xfrm>
          <a:prstGeom prst="rect">
            <a:avLst/>
          </a:prstGeom>
        </p:spPr>
        <p:txBody>
          <a:bodyPr vert="horz" lIns="0" tIns="0" rIns="0" bIns="0"/>
          <a:lstStyle>
            <a:lvl1pPr>
              <a:lnSpc>
                <a:spcPts val="1080"/>
              </a:lnSpc>
              <a:spcBef>
                <a:spcPts val="0"/>
              </a:spcBef>
              <a:buNone/>
              <a:defRPr sz="1200" b="0" i="0" cap="none" spc="0">
                <a:solidFill>
                  <a:srgbClr val="232323"/>
                </a:solidFill>
                <a:latin typeface="Arial"/>
                <a:cs typeface="Arial"/>
              </a:defRPr>
            </a:lvl1pPr>
          </a:lstStyle>
          <a:p>
            <a:pPr lvl="0"/>
            <a:r>
              <a:rPr lang="en-US" dirty="0" smtClean="0"/>
              <a:t>Title of section</a:t>
            </a:r>
          </a:p>
        </p:txBody>
      </p:sp>
      <p:sp>
        <p:nvSpPr>
          <p:cNvPr id="11" name="Rectangle 10"/>
          <p:cNvSpPr/>
          <p:nvPr userDrawn="1"/>
        </p:nvSpPr>
        <p:spPr>
          <a:xfrm>
            <a:off x="0" y="1"/>
            <a:ext cx="9177867" cy="546099"/>
          </a:xfrm>
          <a:prstGeom prst="rect">
            <a:avLst/>
          </a:prstGeom>
          <a:solidFill>
            <a:srgbClr val="0069B4"/>
          </a:solidFill>
          <a:ln>
            <a:noFill/>
          </a:ln>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1800" dirty="0"/>
          </a:p>
        </p:txBody>
      </p:sp>
      <p:cxnSp>
        <p:nvCxnSpPr>
          <p:cNvPr id="16" name="Straight Connector 15"/>
          <p:cNvCxnSpPr/>
          <p:nvPr userDrawn="1"/>
        </p:nvCxnSpPr>
        <p:spPr>
          <a:xfrm rot="10800000">
            <a:off x="1411111" y="1728788"/>
            <a:ext cx="10056989" cy="1588"/>
          </a:xfrm>
          <a:prstGeom prst="line">
            <a:avLst/>
          </a:prstGeom>
          <a:ln>
            <a:solidFill>
              <a:srgbClr val="0069B4"/>
            </a:solidFill>
          </a:ln>
          <a:effectLst/>
        </p:spPr>
        <p:style>
          <a:lnRef idx="2">
            <a:schemeClr val="accent1"/>
          </a:lnRef>
          <a:fillRef idx="0">
            <a:schemeClr val="accent1"/>
          </a:fillRef>
          <a:effectRef idx="1">
            <a:schemeClr val="accent1"/>
          </a:effectRef>
          <a:fontRef idx="minor">
            <a:schemeClr val="tx1"/>
          </a:fontRef>
        </p:style>
      </p:cxnSp>
      <p:sp>
        <p:nvSpPr>
          <p:cNvPr id="21" name="Text Placeholder 20"/>
          <p:cNvSpPr>
            <a:spLocks noGrp="1"/>
          </p:cNvSpPr>
          <p:nvPr>
            <p:ph type="body" sz="quarter" idx="15"/>
          </p:nvPr>
        </p:nvSpPr>
        <p:spPr>
          <a:xfrm>
            <a:off x="1413933" y="4000500"/>
            <a:ext cx="10066867" cy="1905000"/>
          </a:xfrm>
          <a:prstGeom prst="rect">
            <a:avLst/>
          </a:prstGeom>
        </p:spPr>
        <p:txBody>
          <a:bodyPr vert="horz" lIns="0" tIns="0" rIns="0" bIns="0"/>
          <a:lstStyle>
            <a:lvl1pPr marL="0" indent="0">
              <a:spcBef>
                <a:spcPts val="168"/>
              </a:spcBef>
              <a:buFontTx/>
              <a:buNone/>
              <a:defRPr sz="1800" kern="1200" cap="all">
                <a:solidFill>
                  <a:srgbClr val="0069B4"/>
                </a:solidFill>
                <a:latin typeface=""/>
              </a:defRPr>
            </a:lvl1pPr>
            <a:lvl2pPr marL="0" indent="0">
              <a:spcBef>
                <a:spcPts val="168"/>
              </a:spcBef>
              <a:buFontTx/>
              <a:buNone/>
              <a:defRPr sz="1800" kern="1200">
                <a:solidFill>
                  <a:srgbClr val="232323"/>
                </a:solidFill>
                <a:latin typeface=""/>
              </a:defRPr>
            </a:lvl2pPr>
            <a:lvl3pPr marL="0" indent="0">
              <a:spcBef>
                <a:spcPts val="168"/>
              </a:spcBef>
              <a:buFontTx/>
              <a:buNone/>
              <a:defRPr sz="1800" kern="1200">
                <a:solidFill>
                  <a:srgbClr val="232323"/>
                </a:solidFill>
                <a:latin typeface=""/>
              </a:defRPr>
            </a:lvl3pPr>
            <a:lvl4pPr marL="0" indent="0">
              <a:spcBef>
                <a:spcPts val="168"/>
              </a:spcBef>
              <a:buFontTx/>
              <a:buNone/>
              <a:defRPr sz="1800" kern="1200">
                <a:solidFill>
                  <a:srgbClr val="232323"/>
                </a:solidFill>
                <a:latin typeface=""/>
              </a:defRPr>
            </a:lvl4pPr>
          </a:lstStyle>
          <a:p>
            <a:pPr lvl="0"/>
            <a:endParaRPr lang="en-US" dirty="0" smtClean="0"/>
          </a:p>
        </p:txBody>
      </p:sp>
    </p:spTree>
    <p:extLst>
      <p:ext uri="{BB962C8B-B14F-4D97-AF65-F5344CB8AC3E}">
        <p14:creationId xmlns:p14="http://schemas.microsoft.com/office/powerpoint/2010/main" val="5371405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3FC2DEF4-6641-45EF-B108-71E20FED39C0}" type="datetimeFigureOut">
              <a:rPr lang="en-GB" smtClean="0"/>
              <a:t>23/02/2017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5272AD1-CBD1-4A3C-AE2F-BF694B2AF8F5}" type="slidenum">
              <a:rPr lang="en-GB" smtClean="0"/>
              <a:t>‹#›</a:t>
            </a:fld>
            <a:endParaRPr lang="en-GB"/>
          </a:p>
        </p:txBody>
      </p:sp>
    </p:spTree>
    <p:extLst>
      <p:ext uri="{BB962C8B-B14F-4D97-AF65-F5344CB8AC3E}">
        <p14:creationId xmlns:p14="http://schemas.microsoft.com/office/powerpoint/2010/main" val="14770239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FC2DEF4-6641-45EF-B108-71E20FED39C0}" type="datetimeFigureOut">
              <a:rPr lang="en-GB" smtClean="0"/>
              <a:t>23/02/2017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5272AD1-CBD1-4A3C-AE2F-BF694B2AF8F5}" type="slidenum">
              <a:rPr lang="en-GB" smtClean="0"/>
              <a:t>‹#›</a:t>
            </a:fld>
            <a:endParaRPr lang="en-GB"/>
          </a:p>
        </p:txBody>
      </p:sp>
    </p:spTree>
    <p:extLst>
      <p:ext uri="{BB962C8B-B14F-4D97-AF65-F5344CB8AC3E}">
        <p14:creationId xmlns:p14="http://schemas.microsoft.com/office/powerpoint/2010/main" val="18915403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3FC2DEF4-6641-45EF-B108-71E20FED39C0}" type="datetimeFigureOut">
              <a:rPr lang="en-GB" smtClean="0"/>
              <a:t>23/02/2017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5272AD1-CBD1-4A3C-AE2F-BF694B2AF8F5}" type="slidenum">
              <a:rPr lang="en-GB" smtClean="0"/>
              <a:t>‹#›</a:t>
            </a:fld>
            <a:endParaRPr lang="en-GB"/>
          </a:p>
        </p:txBody>
      </p:sp>
    </p:spTree>
    <p:extLst>
      <p:ext uri="{BB962C8B-B14F-4D97-AF65-F5344CB8AC3E}">
        <p14:creationId xmlns:p14="http://schemas.microsoft.com/office/powerpoint/2010/main" val="42517988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3FC2DEF4-6641-45EF-B108-71E20FED39C0}" type="datetimeFigureOut">
              <a:rPr lang="en-GB" smtClean="0"/>
              <a:t>23/02/2017</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5272AD1-CBD1-4A3C-AE2F-BF694B2AF8F5}" type="slidenum">
              <a:rPr lang="en-GB" smtClean="0"/>
              <a:t>‹#›</a:t>
            </a:fld>
            <a:endParaRPr lang="en-GB"/>
          </a:p>
        </p:txBody>
      </p:sp>
    </p:spTree>
    <p:extLst>
      <p:ext uri="{BB962C8B-B14F-4D97-AF65-F5344CB8AC3E}">
        <p14:creationId xmlns:p14="http://schemas.microsoft.com/office/powerpoint/2010/main" val="18633443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3FC2DEF4-6641-45EF-B108-71E20FED39C0}" type="datetimeFigureOut">
              <a:rPr lang="en-GB" smtClean="0"/>
              <a:t>23/02/2017</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05272AD1-CBD1-4A3C-AE2F-BF694B2AF8F5}" type="slidenum">
              <a:rPr lang="en-GB" smtClean="0"/>
              <a:t>‹#›</a:t>
            </a:fld>
            <a:endParaRPr lang="en-GB"/>
          </a:p>
        </p:txBody>
      </p:sp>
    </p:spTree>
    <p:extLst>
      <p:ext uri="{BB962C8B-B14F-4D97-AF65-F5344CB8AC3E}">
        <p14:creationId xmlns:p14="http://schemas.microsoft.com/office/powerpoint/2010/main" val="5323604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C2DEF4-6641-45EF-B108-71E20FED39C0}" type="datetimeFigureOut">
              <a:rPr lang="en-GB" smtClean="0"/>
              <a:t>23/02/2017</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05272AD1-CBD1-4A3C-AE2F-BF694B2AF8F5}" type="slidenum">
              <a:rPr lang="en-GB" smtClean="0"/>
              <a:t>‹#›</a:t>
            </a:fld>
            <a:endParaRPr lang="en-GB"/>
          </a:p>
        </p:txBody>
      </p:sp>
    </p:spTree>
    <p:extLst>
      <p:ext uri="{BB962C8B-B14F-4D97-AF65-F5344CB8AC3E}">
        <p14:creationId xmlns:p14="http://schemas.microsoft.com/office/powerpoint/2010/main" val="21180854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FC2DEF4-6641-45EF-B108-71E20FED39C0}" type="datetimeFigureOut">
              <a:rPr lang="en-GB" smtClean="0"/>
              <a:t>23/02/2017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5272AD1-CBD1-4A3C-AE2F-BF694B2AF8F5}" type="slidenum">
              <a:rPr lang="en-GB" smtClean="0"/>
              <a:t>‹#›</a:t>
            </a:fld>
            <a:endParaRPr lang="en-GB"/>
          </a:p>
        </p:txBody>
      </p:sp>
    </p:spTree>
    <p:extLst>
      <p:ext uri="{BB962C8B-B14F-4D97-AF65-F5344CB8AC3E}">
        <p14:creationId xmlns:p14="http://schemas.microsoft.com/office/powerpoint/2010/main" val="21151476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FC2DEF4-6641-45EF-B108-71E20FED39C0}" type="datetimeFigureOut">
              <a:rPr lang="en-GB" smtClean="0"/>
              <a:t>23/02/2017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5272AD1-CBD1-4A3C-AE2F-BF694B2AF8F5}" type="slidenum">
              <a:rPr lang="en-GB" smtClean="0"/>
              <a:t>‹#›</a:t>
            </a:fld>
            <a:endParaRPr lang="en-GB"/>
          </a:p>
        </p:txBody>
      </p:sp>
    </p:spTree>
    <p:extLst>
      <p:ext uri="{BB962C8B-B14F-4D97-AF65-F5344CB8AC3E}">
        <p14:creationId xmlns:p14="http://schemas.microsoft.com/office/powerpoint/2010/main" val="39113592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C2DEF4-6641-45EF-B108-71E20FED39C0}" type="datetimeFigureOut">
              <a:rPr lang="en-GB" smtClean="0"/>
              <a:t>23/02/2017</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272AD1-CBD1-4A3C-AE2F-BF694B2AF8F5}" type="slidenum">
              <a:rPr lang="en-GB" smtClean="0"/>
              <a:t>‹#›</a:t>
            </a:fld>
            <a:endParaRPr lang="en-GB"/>
          </a:p>
        </p:txBody>
      </p:sp>
    </p:spTree>
    <p:extLst>
      <p:ext uri="{BB962C8B-B14F-4D97-AF65-F5344CB8AC3E}">
        <p14:creationId xmlns:p14="http://schemas.microsoft.com/office/powerpoint/2010/main" val="28928199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chemeClr val="accent1">
                    <a:lumMod val="75000"/>
                  </a:schemeClr>
                </a:solidFill>
              </a:rPr>
              <a:t>Health Sector</a:t>
            </a:r>
            <a:endParaRPr lang="en-GB" dirty="0">
              <a:solidFill>
                <a:schemeClr val="accent1">
                  <a:lumMod val="75000"/>
                </a:schemeClr>
              </a:solidFill>
            </a:endParaRPr>
          </a:p>
        </p:txBody>
      </p:sp>
      <p:sp>
        <p:nvSpPr>
          <p:cNvPr id="3" name="Subtitle 2"/>
          <p:cNvSpPr>
            <a:spLocks noGrp="1"/>
          </p:cNvSpPr>
          <p:nvPr>
            <p:ph type="subTitle" idx="1"/>
          </p:nvPr>
        </p:nvSpPr>
        <p:spPr/>
        <p:txBody>
          <a:bodyPr/>
          <a:lstStyle/>
          <a:p>
            <a:r>
              <a:rPr lang="en-US" dirty="0" smtClean="0"/>
              <a:t>2016 </a:t>
            </a:r>
            <a:r>
              <a:rPr lang="en-US" dirty="0" err="1" smtClean="0"/>
              <a:t>EoY</a:t>
            </a:r>
            <a:r>
              <a:rPr lang="en-US" dirty="0" smtClean="0"/>
              <a:t> Dashboard</a:t>
            </a:r>
            <a:endParaRPr lang="en-GB"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17126" y="405410"/>
            <a:ext cx="1434272" cy="1433905"/>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6154" y="658304"/>
            <a:ext cx="3992888" cy="928118"/>
          </a:xfrm>
          <a:prstGeom prst="rect">
            <a:avLst/>
          </a:prstGeom>
        </p:spPr>
      </p:pic>
    </p:spTree>
    <p:extLst>
      <p:ext uri="{BB962C8B-B14F-4D97-AF65-F5344CB8AC3E}">
        <p14:creationId xmlns:p14="http://schemas.microsoft.com/office/powerpoint/2010/main" val="1055148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smtClean="0"/>
              <a:t>Health Sector – </a:t>
            </a:r>
            <a:r>
              <a:rPr lang="en-US" dirty="0" smtClean="0"/>
              <a:t>Funding Status</a:t>
            </a:r>
            <a:endParaRPr lang="en-GB" dirty="0"/>
          </a:p>
        </p:txBody>
      </p:sp>
      <p:pic>
        <p:nvPicPr>
          <p:cNvPr id="7"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5937" y="2058123"/>
            <a:ext cx="4153480" cy="3362794"/>
          </a:xfrm>
          <a:prstGeom prst="rect">
            <a:avLst/>
          </a:prstGeom>
        </p:spPr>
      </p:pic>
      <p:graphicFrame>
        <p:nvGraphicFramePr>
          <p:cNvPr id="8" name="Table 7"/>
          <p:cNvGraphicFramePr>
            <a:graphicFrameLocks noGrp="1"/>
          </p:cNvGraphicFramePr>
          <p:nvPr>
            <p:extLst>
              <p:ext uri="{D42A27DB-BD31-4B8C-83A1-F6EECF244321}">
                <p14:modId xmlns:p14="http://schemas.microsoft.com/office/powerpoint/2010/main" val="2097632191"/>
              </p:ext>
            </p:extLst>
          </p:nvPr>
        </p:nvGraphicFramePr>
        <p:xfrm>
          <a:off x="7610445" y="724267"/>
          <a:ext cx="3888462" cy="5674262"/>
        </p:xfrm>
        <a:graphic>
          <a:graphicData uri="http://schemas.openxmlformats.org/drawingml/2006/table">
            <a:tbl>
              <a:tblPr>
                <a:tableStyleId>{5C22544A-7EE6-4342-B048-85BDC9FD1C3A}</a:tableStyleId>
              </a:tblPr>
              <a:tblGrid>
                <a:gridCol w="2319895"/>
                <a:gridCol w="1568567"/>
              </a:tblGrid>
              <a:tr h="257921">
                <a:tc>
                  <a:txBody>
                    <a:bodyPr/>
                    <a:lstStyle/>
                    <a:p>
                      <a:pPr algn="ctr" fontAlgn="ctr"/>
                      <a:r>
                        <a:rPr lang="en-GB" sz="1100" u="none" strike="noStrike" dirty="0">
                          <a:effectLst/>
                        </a:rPr>
                        <a:t>UNHCR</a:t>
                      </a:r>
                      <a:endParaRPr lang="en-GB" sz="1100" b="0" i="0" u="none" strike="noStrike" dirty="0">
                        <a:solidFill>
                          <a:srgbClr val="000000"/>
                        </a:solidFill>
                        <a:effectLst/>
                        <a:latin typeface="Calibri" panose="020F0502020204030204" pitchFamily="34" charset="0"/>
                      </a:endParaRPr>
                    </a:p>
                  </a:txBody>
                  <a:tcPr marL="0" marR="0" marT="0" marB="0" anchor="ctr"/>
                </a:tc>
                <a:tc>
                  <a:txBody>
                    <a:bodyPr/>
                    <a:lstStyle/>
                    <a:p>
                      <a:pPr algn="ctr" fontAlgn="ctr"/>
                      <a:r>
                        <a:rPr lang="en-GB" sz="1100" u="none" strike="noStrike">
                          <a:effectLst/>
                        </a:rPr>
                        <a:t>                            40,729,030 </a:t>
                      </a:r>
                      <a:endParaRPr lang="en-GB" sz="1100" b="0" i="0" u="none" strike="noStrike">
                        <a:solidFill>
                          <a:srgbClr val="000000"/>
                        </a:solidFill>
                        <a:effectLst/>
                        <a:latin typeface="Calibri" panose="020F0502020204030204" pitchFamily="34" charset="0"/>
                      </a:endParaRPr>
                    </a:p>
                  </a:txBody>
                  <a:tcPr marL="0" marR="0" marT="0" marB="0" anchor="ctr"/>
                </a:tc>
              </a:tr>
              <a:tr h="257921">
                <a:tc>
                  <a:txBody>
                    <a:bodyPr/>
                    <a:lstStyle/>
                    <a:p>
                      <a:pPr algn="ctr" fontAlgn="ctr"/>
                      <a:r>
                        <a:rPr lang="en-GB" sz="1100" u="none" strike="noStrike" dirty="0">
                          <a:effectLst/>
                        </a:rPr>
                        <a:t>UNICEF</a:t>
                      </a:r>
                      <a:endParaRPr lang="en-GB" sz="1100" b="0" i="0" u="none" strike="noStrike" dirty="0">
                        <a:solidFill>
                          <a:srgbClr val="000000"/>
                        </a:solidFill>
                        <a:effectLst/>
                        <a:latin typeface="Calibri" panose="020F0502020204030204" pitchFamily="34" charset="0"/>
                      </a:endParaRPr>
                    </a:p>
                  </a:txBody>
                  <a:tcPr marL="0" marR="0" marT="0" marB="0" anchor="ctr"/>
                </a:tc>
                <a:tc>
                  <a:txBody>
                    <a:bodyPr/>
                    <a:lstStyle/>
                    <a:p>
                      <a:pPr algn="ctr" fontAlgn="ctr"/>
                      <a:r>
                        <a:rPr lang="en-GB" sz="1100" u="none" strike="noStrike" dirty="0">
                          <a:effectLst/>
                        </a:rPr>
                        <a:t>                            18,855,149 </a:t>
                      </a:r>
                      <a:endParaRPr lang="en-GB" sz="1100" b="0" i="0" u="none" strike="noStrike" dirty="0">
                        <a:solidFill>
                          <a:srgbClr val="000000"/>
                        </a:solidFill>
                        <a:effectLst/>
                        <a:latin typeface="Calibri" panose="020F0502020204030204" pitchFamily="34" charset="0"/>
                      </a:endParaRPr>
                    </a:p>
                  </a:txBody>
                  <a:tcPr marL="0" marR="0" marT="0" marB="0" anchor="ctr"/>
                </a:tc>
              </a:tr>
              <a:tr h="257921">
                <a:tc>
                  <a:txBody>
                    <a:bodyPr/>
                    <a:lstStyle/>
                    <a:p>
                      <a:pPr algn="ctr" fontAlgn="ctr"/>
                      <a:r>
                        <a:rPr lang="en-GB" sz="1100" u="none" strike="noStrike" dirty="0">
                          <a:effectLst/>
                        </a:rPr>
                        <a:t>WHO</a:t>
                      </a:r>
                      <a:endParaRPr lang="en-GB" sz="1100" b="0" i="0" u="none" strike="noStrike" dirty="0">
                        <a:solidFill>
                          <a:srgbClr val="000000"/>
                        </a:solidFill>
                        <a:effectLst/>
                        <a:latin typeface="Calibri" panose="020F0502020204030204" pitchFamily="34" charset="0"/>
                      </a:endParaRPr>
                    </a:p>
                  </a:txBody>
                  <a:tcPr marL="0" marR="0" marT="0" marB="0" anchor="ctr"/>
                </a:tc>
                <a:tc>
                  <a:txBody>
                    <a:bodyPr/>
                    <a:lstStyle/>
                    <a:p>
                      <a:pPr algn="ctr" fontAlgn="ctr"/>
                      <a:r>
                        <a:rPr lang="en-GB" sz="1100" u="none" strike="noStrike" dirty="0">
                          <a:effectLst/>
                        </a:rPr>
                        <a:t>                               6,529,950 </a:t>
                      </a:r>
                      <a:endParaRPr lang="en-GB" sz="1100" b="0" i="0" u="none" strike="noStrike" dirty="0">
                        <a:solidFill>
                          <a:srgbClr val="000000"/>
                        </a:solidFill>
                        <a:effectLst/>
                        <a:latin typeface="Calibri" panose="020F0502020204030204" pitchFamily="34" charset="0"/>
                      </a:endParaRPr>
                    </a:p>
                  </a:txBody>
                  <a:tcPr marL="0" marR="0" marT="0" marB="0" anchor="ctr"/>
                </a:tc>
              </a:tr>
              <a:tr h="257921">
                <a:tc>
                  <a:txBody>
                    <a:bodyPr/>
                    <a:lstStyle/>
                    <a:p>
                      <a:pPr algn="ctr" fontAlgn="ctr"/>
                      <a:r>
                        <a:rPr lang="en-GB" sz="1100" u="none" strike="noStrike">
                          <a:effectLst/>
                        </a:rPr>
                        <a:t>IMC</a:t>
                      </a:r>
                      <a:endParaRPr lang="en-GB" sz="11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GB" sz="1100" u="none" strike="noStrike" dirty="0">
                          <a:effectLst/>
                        </a:rPr>
                        <a:t>                               5,378,473 </a:t>
                      </a:r>
                      <a:endParaRPr lang="en-GB" sz="1100" b="0" i="0" u="none" strike="noStrike" dirty="0">
                        <a:solidFill>
                          <a:srgbClr val="000000"/>
                        </a:solidFill>
                        <a:effectLst/>
                        <a:latin typeface="Calibri" panose="020F0502020204030204" pitchFamily="34" charset="0"/>
                      </a:endParaRPr>
                    </a:p>
                  </a:txBody>
                  <a:tcPr marL="0" marR="0" marT="0" marB="0" anchor="ctr"/>
                </a:tc>
              </a:tr>
              <a:tr h="257921">
                <a:tc>
                  <a:txBody>
                    <a:bodyPr/>
                    <a:lstStyle/>
                    <a:p>
                      <a:pPr algn="ctr" fontAlgn="ctr"/>
                      <a:r>
                        <a:rPr lang="en-GB" sz="1100" u="none" strike="noStrike" dirty="0">
                          <a:effectLst/>
                        </a:rPr>
                        <a:t>UNRWA</a:t>
                      </a:r>
                      <a:endParaRPr lang="en-GB" sz="1100" b="0" i="0" u="none" strike="noStrike" dirty="0">
                        <a:solidFill>
                          <a:srgbClr val="000000"/>
                        </a:solidFill>
                        <a:effectLst/>
                        <a:latin typeface="Calibri" panose="020F0502020204030204" pitchFamily="34" charset="0"/>
                      </a:endParaRPr>
                    </a:p>
                  </a:txBody>
                  <a:tcPr marL="0" marR="0" marT="0" marB="0" anchor="ctr"/>
                </a:tc>
                <a:tc>
                  <a:txBody>
                    <a:bodyPr/>
                    <a:lstStyle/>
                    <a:p>
                      <a:pPr algn="ctr" fontAlgn="ctr"/>
                      <a:r>
                        <a:rPr lang="en-GB" sz="1100" u="none" strike="noStrike" dirty="0">
                          <a:effectLst/>
                        </a:rPr>
                        <a:t>                               4,610,437 </a:t>
                      </a:r>
                      <a:endParaRPr lang="en-GB" sz="1100" b="0" i="0" u="none" strike="noStrike" dirty="0">
                        <a:solidFill>
                          <a:srgbClr val="000000"/>
                        </a:solidFill>
                        <a:effectLst/>
                        <a:latin typeface="Calibri" panose="020F0502020204030204" pitchFamily="34" charset="0"/>
                      </a:endParaRPr>
                    </a:p>
                  </a:txBody>
                  <a:tcPr marL="0" marR="0" marT="0" marB="0" anchor="ctr"/>
                </a:tc>
              </a:tr>
              <a:tr h="257921">
                <a:tc>
                  <a:txBody>
                    <a:bodyPr/>
                    <a:lstStyle/>
                    <a:p>
                      <a:pPr algn="ctr" fontAlgn="ctr"/>
                      <a:r>
                        <a:rPr lang="en-GB" sz="1100" u="none" strike="noStrike">
                          <a:effectLst/>
                        </a:rPr>
                        <a:t>URDA</a:t>
                      </a:r>
                      <a:endParaRPr lang="en-GB" sz="11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GB" sz="1100" u="none" strike="noStrike" dirty="0">
                          <a:effectLst/>
                        </a:rPr>
                        <a:t>                               3,267,829 </a:t>
                      </a:r>
                      <a:endParaRPr lang="en-GB" sz="1100" b="0" i="0" u="none" strike="noStrike" dirty="0">
                        <a:solidFill>
                          <a:srgbClr val="000000"/>
                        </a:solidFill>
                        <a:effectLst/>
                        <a:latin typeface="Calibri" panose="020F0502020204030204" pitchFamily="34" charset="0"/>
                      </a:endParaRPr>
                    </a:p>
                  </a:txBody>
                  <a:tcPr marL="0" marR="0" marT="0" marB="0" anchor="ctr"/>
                </a:tc>
              </a:tr>
              <a:tr h="257921">
                <a:tc>
                  <a:txBody>
                    <a:bodyPr/>
                    <a:lstStyle/>
                    <a:p>
                      <a:pPr algn="ctr" fontAlgn="ctr"/>
                      <a:r>
                        <a:rPr lang="en-GB" sz="1100" u="none" strike="noStrike" dirty="0">
                          <a:effectLst/>
                        </a:rPr>
                        <a:t>IOM</a:t>
                      </a:r>
                      <a:endParaRPr lang="en-GB" sz="1100" b="0" i="0" u="none" strike="noStrike" dirty="0">
                        <a:solidFill>
                          <a:srgbClr val="000000"/>
                        </a:solidFill>
                        <a:effectLst/>
                        <a:latin typeface="Calibri" panose="020F0502020204030204" pitchFamily="34" charset="0"/>
                      </a:endParaRPr>
                    </a:p>
                  </a:txBody>
                  <a:tcPr marL="0" marR="0" marT="0" marB="0" anchor="ctr"/>
                </a:tc>
                <a:tc>
                  <a:txBody>
                    <a:bodyPr/>
                    <a:lstStyle/>
                    <a:p>
                      <a:pPr algn="ctr" fontAlgn="ctr"/>
                      <a:r>
                        <a:rPr lang="en-GB" sz="1100" u="none" strike="noStrike" dirty="0">
                          <a:effectLst/>
                        </a:rPr>
                        <a:t>                               2,413,900 </a:t>
                      </a:r>
                      <a:endParaRPr lang="en-GB" sz="1100" b="0" i="0" u="none" strike="noStrike" dirty="0">
                        <a:solidFill>
                          <a:srgbClr val="000000"/>
                        </a:solidFill>
                        <a:effectLst/>
                        <a:latin typeface="Calibri" panose="020F0502020204030204" pitchFamily="34" charset="0"/>
                      </a:endParaRPr>
                    </a:p>
                  </a:txBody>
                  <a:tcPr marL="0" marR="0" marT="0" marB="0" anchor="ctr"/>
                </a:tc>
              </a:tr>
              <a:tr h="257921">
                <a:tc>
                  <a:txBody>
                    <a:bodyPr/>
                    <a:lstStyle/>
                    <a:p>
                      <a:pPr algn="ctr" fontAlgn="ctr"/>
                      <a:r>
                        <a:rPr lang="en-GB" sz="1100" u="none" strike="noStrike">
                          <a:effectLst/>
                        </a:rPr>
                        <a:t>UNFPA</a:t>
                      </a:r>
                      <a:endParaRPr lang="en-GB" sz="11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GB" sz="1100" u="none" strike="noStrike" dirty="0">
                          <a:effectLst/>
                        </a:rPr>
                        <a:t>                               2,219,075 </a:t>
                      </a:r>
                      <a:endParaRPr lang="en-GB" sz="1100" b="0" i="0" u="none" strike="noStrike" dirty="0">
                        <a:solidFill>
                          <a:srgbClr val="000000"/>
                        </a:solidFill>
                        <a:effectLst/>
                        <a:latin typeface="Calibri" panose="020F0502020204030204" pitchFamily="34" charset="0"/>
                      </a:endParaRPr>
                    </a:p>
                  </a:txBody>
                  <a:tcPr marL="0" marR="0" marT="0" marB="0" anchor="ctr"/>
                </a:tc>
              </a:tr>
              <a:tr h="257921">
                <a:tc>
                  <a:txBody>
                    <a:bodyPr/>
                    <a:lstStyle/>
                    <a:p>
                      <a:pPr algn="ctr" fontAlgn="ctr"/>
                      <a:r>
                        <a:rPr lang="en-GB" sz="1100" u="none" strike="noStrike">
                          <a:effectLst/>
                        </a:rPr>
                        <a:t>AMEL</a:t>
                      </a:r>
                      <a:endParaRPr lang="en-GB" sz="11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GB" sz="1100" u="none" strike="noStrike" dirty="0">
                          <a:effectLst/>
                        </a:rPr>
                        <a:t>                               2,142,121 </a:t>
                      </a:r>
                      <a:endParaRPr lang="en-GB" sz="1100" b="0" i="0" u="none" strike="noStrike" dirty="0">
                        <a:solidFill>
                          <a:srgbClr val="000000"/>
                        </a:solidFill>
                        <a:effectLst/>
                        <a:latin typeface="Calibri" panose="020F0502020204030204" pitchFamily="34" charset="0"/>
                      </a:endParaRPr>
                    </a:p>
                  </a:txBody>
                  <a:tcPr marL="0" marR="0" marT="0" marB="0" anchor="ctr"/>
                </a:tc>
              </a:tr>
              <a:tr h="257921">
                <a:tc>
                  <a:txBody>
                    <a:bodyPr/>
                    <a:lstStyle/>
                    <a:p>
                      <a:pPr algn="ctr" fontAlgn="ctr"/>
                      <a:r>
                        <a:rPr lang="en-GB" sz="1100" u="none" strike="noStrike">
                          <a:effectLst/>
                        </a:rPr>
                        <a:t>PU-AMI</a:t>
                      </a:r>
                      <a:endParaRPr lang="en-GB" sz="11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GB" sz="1100" u="none" strike="noStrike" dirty="0">
                          <a:effectLst/>
                        </a:rPr>
                        <a:t>                               1,053,562 </a:t>
                      </a:r>
                      <a:endParaRPr lang="en-GB" sz="1100" b="0" i="0" u="none" strike="noStrike" dirty="0">
                        <a:solidFill>
                          <a:srgbClr val="000000"/>
                        </a:solidFill>
                        <a:effectLst/>
                        <a:latin typeface="Calibri" panose="020F0502020204030204" pitchFamily="34" charset="0"/>
                      </a:endParaRPr>
                    </a:p>
                  </a:txBody>
                  <a:tcPr marL="0" marR="0" marT="0" marB="0" anchor="ctr"/>
                </a:tc>
              </a:tr>
              <a:tr h="257921">
                <a:tc>
                  <a:txBody>
                    <a:bodyPr/>
                    <a:lstStyle/>
                    <a:p>
                      <a:pPr algn="ctr" fontAlgn="ctr"/>
                      <a:r>
                        <a:rPr lang="en-GB" sz="1100" u="none" strike="noStrike">
                          <a:effectLst/>
                        </a:rPr>
                        <a:t>Makassed</a:t>
                      </a:r>
                      <a:endParaRPr lang="en-GB" sz="11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GB" sz="1100" u="none" strike="noStrike" dirty="0">
                          <a:effectLst/>
                        </a:rPr>
                        <a:t>                                  800,000 </a:t>
                      </a:r>
                      <a:endParaRPr lang="en-GB" sz="1100" b="0" i="0" u="none" strike="noStrike" dirty="0">
                        <a:solidFill>
                          <a:srgbClr val="000000"/>
                        </a:solidFill>
                        <a:effectLst/>
                        <a:latin typeface="Calibri" panose="020F0502020204030204" pitchFamily="34" charset="0"/>
                      </a:endParaRPr>
                    </a:p>
                  </a:txBody>
                  <a:tcPr marL="0" marR="0" marT="0" marB="0" anchor="ctr"/>
                </a:tc>
              </a:tr>
              <a:tr h="257921">
                <a:tc>
                  <a:txBody>
                    <a:bodyPr/>
                    <a:lstStyle/>
                    <a:p>
                      <a:pPr algn="ctr" fontAlgn="ctr"/>
                      <a:r>
                        <a:rPr lang="en-GB" sz="1100" u="none" strike="noStrike">
                          <a:effectLst/>
                        </a:rPr>
                        <a:t>Humedica</a:t>
                      </a:r>
                      <a:endParaRPr lang="en-GB" sz="11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GB" sz="1100" u="none" strike="noStrike" dirty="0">
                          <a:effectLst/>
                        </a:rPr>
                        <a:t>                                  779,388 </a:t>
                      </a:r>
                      <a:endParaRPr lang="en-GB" sz="1100" b="0" i="0" u="none" strike="noStrike" dirty="0">
                        <a:solidFill>
                          <a:srgbClr val="000000"/>
                        </a:solidFill>
                        <a:effectLst/>
                        <a:latin typeface="Calibri" panose="020F0502020204030204" pitchFamily="34" charset="0"/>
                      </a:endParaRPr>
                    </a:p>
                  </a:txBody>
                  <a:tcPr marL="0" marR="0" marT="0" marB="0" anchor="ctr"/>
                </a:tc>
              </a:tr>
              <a:tr h="257921">
                <a:tc>
                  <a:txBody>
                    <a:bodyPr/>
                    <a:lstStyle/>
                    <a:p>
                      <a:pPr algn="ctr" fontAlgn="ctr"/>
                      <a:r>
                        <a:rPr lang="en-GB" sz="1100" u="none" strike="noStrike">
                          <a:effectLst/>
                        </a:rPr>
                        <a:t>Medecins du Monde</a:t>
                      </a:r>
                      <a:endParaRPr lang="en-GB" sz="11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GB" sz="1100" u="none" strike="noStrike" dirty="0">
                          <a:effectLst/>
                        </a:rPr>
                        <a:t>                                  760,000 </a:t>
                      </a:r>
                      <a:endParaRPr lang="en-GB" sz="1100" b="0" i="0" u="none" strike="noStrike" dirty="0">
                        <a:solidFill>
                          <a:srgbClr val="000000"/>
                        </a:solidFill>
                        <a:effectLst/>
                        <a:latin typeface="Calibri" panose="020F0502020204030204" pitchFamily="34" charset="0"/>
                      </a:endParaRPr>
                    </a:p>
                  </a:txBody>
                  <a:tcPr marL="0" marR="0" marT="0" marB="0" anchor="ctr"/>
                </a:tc>
              </a:tr>
              <a:tr h="257921">
                <a:tc>
                  <a:txBody>
                    <a:bodyPr/>
                    <a:lstStyle/>
                    <a:p>
                      <a:pPr algn="ctr" fontAlgn="ctr"/>
                      <a:r>
                        <a:rPr lang="en-GB" sz="1100" u="none" strike="noStrike">
                          <a:effectLst/>
                        </a:rPr>
                        <a:t>Medical Aid for Palestinians (MAP)</a:t>
                      </a:r>
                      <a:endParaRPr lang="en-GB" sz="11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GB" sz="1100" u="none" strike="noStrike" dirty="0">
                          <a:effectLst/>
                        </a:rPr>
                        <a:t>                                  586,500 </a:t>
                      </a:r>
                      <a:endParaRPr lang="en-GB" sz="1100" b="0" i="0" u="none" strike="noStrike" dirty="0">
                        <a:solidFill>
                          <a:srgbClr val="000000"/>
                        </a:solidFill>
                        <a:effectLst/>
                        <a:latin typeface="Calibri" panose="020F0502020204030204" pitchFamily="34" charset="0"/>
                      </a:endParaRPr>
                    </a:p>
                  </a:txBody>
                  <a:tcPr marL="0" marR="0" marT="0" marB="0" anchor="ctr"/>
                </a:tc>
              </a:tr>
              <a:tr h="257921">
                <a:tc>
                  <a:txBody>
                    <a:bodyPr/>
                    <a:lstStyle/>
                    <a:p>
                      <a:pPr algn="ctr" fontAlgn="ctr"/>
                      <a:r>
                        <a:rPr lang="en-GB" sz="1100" u="none" strike="noStrike">
                          <a:effectLst/>
                        </a:rPr>
                        <a:t>QRC</a:t>
                      </a:r>
                      <a:endParaRPr lang="en-GB" sz="11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GB" sz="1100" u="none" strike="noStrike" dirty="0">
                          <a:effectLst/>
                        </a:rPr>
                        <a:t>                                  586,500 </a:t>
                      </a:r>
                      <a:endParaRPr lang="en-GB" sz="1100" b="0" i="0" u="none" strike="noStrike" dirty="0">
                        <a:solidFill>
                          <a:srgbClr val="000000"/>
                        </a:solidFill>
                        <a:effectLst/>
                        <a:latin typeface="Calibri" panose="020F0502020204030204" pitchFamily="34" charset="0"/>
                      </a:endParaRPr>
                    </a:p>
                  </a:txBody>
                  <a:tcPr marL="0" marR="0" marT="0" marB="0" anchor="ctr"/>
                </a:tc>
              </a:tr>
              <a:tr h="257921">
                <a:tc>
                  <a:txBody>
                    <a:bodyPr/>
                    <a:lstStyle/>
                    <a:p>
                      <a:pPr algn="ctr" fontAlgn="ctr"/>
                      <a:r>
                        <a:rPr lang="en-GB" sz="1100" u="none" strike="noStrike">
                          <a:effectLst/>
                        </a:rPr>
                        <a:t>SFCG</a:t>
                      </a:r>
                      <a:endParaRPr lang="en-GB" sz="11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GB" sz="1100" u="none" strike="noStrike" dirty="0">
                          <a:effectLst/>
                        </a:rPr>
                        <a:t>                                  586,500 </a:t>
                      </a:r>
                      <a:endParaRPr lang="en-GB" sz="1100" b="0" i="0" u="none" strike="noStrike" dirty="0">
                        <a:solidFill>
                          <a:srgbClr val="000000"/>
                        </a:solidFill>
                        <a:effectLst/>
                        <a:latin typeface="Calibri" panose="020F0502020204030204" pitchFamily="34" charset="0"/>
                      </a:endParaRPr>
                    </a:p>
                  </a:txBody>
                  <a:tcPr marL="0" marR="0" marT="0" marB="0" anchor="ctr"/>
                </a:tc>
              </a:tr>
              <a:tr h="257921">
                <a:tc>
                  <a:txBody>
                    <a:bodyPr/>
                    <a:lstStyle/>
                    <a:p>
                      <a:pPr algn="ctr" fontAlgn="ctr"/>
                      <a:r>
                        <a:rPr lang="en-GB" sz="1100" u="none" strike="noStrike">
                          <a:effectLst/>
                        </a:rPr>
                        <a:t>MTI</a:t>
                      </a:r>
                      <a:endParaRPr lang="en-GB" sz="11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GB" sz="1100" u="none" strike="noStrike" dirty="0">
                          <a:effectLst/>
                        </a:rPr>
                        <a:t>                                  396,779 </a:t>
                      </a:r>
                      <a:endParaRPr lang="en-GB" sz="1100" b="0" i="0" u="none" strike="noStrike" dirty="0">
                        <a:solidFill>
                          <a:srgbClr val="000000"/>
                        </a:solidFill>
                        <a:effectLst/>
                        <a:latin typeface="Calibri" panose="020F0502020204030204" pitchFamily="34" charset="0"/>
                      </a:endParaRPr>
                    </a:p>
                  </a:txBody>
                  <a:tcPr marL="0" marR="0" marT="0" marB="0" anchor="ctr"/>
                </a:tc>
              </a:tr>
              <a:tr h="257921">
                <a:tc>
                  <a:txBody>
                    <a:bodyPr/>
                    <a:lstStyle/>
                    <a:p>
                      <a:pPr algn="ctr" fontAlgn="ctr"/>
                      <a:r>
                        <a:rPr lang="en-GB" sz="1100" u="none" strike="noStrike">
                          <a:effectLst/>
                        </a:rPr>
                        <a:t>CCP Japan</a:t>
                      </a:r>
                      <a:endParaRPr lang="en-GB" sz="11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GB" sz="1100" u="none" strike="noStrike" dirty="0">
                          <a:effectLst/>
                        </a:rPr>
                        <a:t>                                  299,995 </a:t>
                      </a:r>
                      <a:endParaRPr lang="en-GB" sz="1100" b="0" i="0" u="none" strike="noStrike" dirty="0">
                        <a:solidFill>
                          <a:srgbClr val="000000"/>
                        </a:solidFill>
                        <a:effectLst/>
                        <a:latin typeface="Calibri" panose="020F0502020204030204" pitchFamily="34" charset="0"/>
                      </a:endParaRPr>
                    </a:p>
                  </a:txBody>
                  <a:tcPr marL="0" marR="0" marT="0" marB="0" anchor="ctr"/>
                </a:tc>
              </a:tr>
              <a:tr h="257921">
                <a:tc>
                  <a:txBody>
                    <a:bodyPr/>
                    <a:lstStyle/>
                    <a:p>
                      <a:pPr algn="ctr" fontAlgn="ctr"/>
                      <a:r>
                        <a:rPr lang="en-GB" sz="1100" u="none" strike="noStrike">
                          <a:effectLst/>
                        </a:rPr>
                        <a:t>IOCC</a:t>
                      </a:r>
                      <a:endParaRPr lang="en-GB" sz="11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GB" sz="1100" u="none" strike="noStrike" dirty="0">
                          <a:effectLst/>
                        </a:rPr>
                        <a:t>                                  227,583 </a:t>
                      </a:r>
                      <a:endParaRPr lang="en-GB" sz="1100" b="0" i="0" u="none" strike="noStrike" dirty="0">
                        <a:solidFill>
                          <a:srgbClr val="000000"/>
                        </a:solidFill>
                        <a:effectLst/>
                        <a:latin typeface="Calibri" panose="020F0502020204030204" pitchFamily="34" charset="0"/>
                      </a:endParaRPr>
                    </a:p>
                  </a:txBody>
                  <a:tcPr marL="0" marR="0" marT="0" marB="0" anchor="ctr"/>
                </a:tc>
              </a:tr>
              <a:tr h="257921">
                <a:tc>
                  <a:txBody>
                    <a:bodyPr/>
                    <a:lstStyle/>
                    <a:p>
                      <a:pPr algn="ctr" fontAlgn="ctr"/>
                      <a:r>
                        <a:rPr lang="en-GB" sz="1100" u="none" strike="noStrike">
                          <a:effectLst/>
                        </a:rPr>
                        <a:t>ANERA</a:t>
                      </a:r>
                      <a:endParaRPr lang="en-GB" sz="11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GB" sz="1100" u="none" strike="noStrike" dirty="0">
                          <a:effectLst/>
                        </a:rPr>
                        <a:t>                                  211,721 </a:t>
                      </a:r>
                      <a:endParaRPr lang="en-GB" sz="1100" b="0" i="0" u="none" strike="noStrike" dirty="0">
                        <a:solidFill>
                          <a:srgbClr val="000000"/>
                        </a:solidFill>
                        <a:effectLst/>
                        <a:latin typeface="Calibri" panose="020F0502020204030204" pitchFamily="34" charset="0"/>
                      </a:endParaRPr>
                    </a:p>
                  </a:txBody>
                  <a:tcPr marL="0" marR="0" marT="0" marB="0" anchor="ctr"/>
                </a:tc>
              </a:tr>
              <a:tr h="257921">
                <a:tc>
                  <a:txBody>
                    <a:bodyPr/>
                    <a:lstStyle/>
                    <a:p>
                      <a:pPr algn="ctr" fontAlgn="ctr"/>
                      <a:r>
                        <a:rPr lang="en-GB" sz="1100" u="none" strike="noStrike">
                          <a:effectLst/>
                        </a:rPr>
                        <a:t>RI</a:t>
                      </a:r>
                      <a:endParaRPr lang="en-GB" sz="11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GB" sz="1100" u="none" strike="noStrike" dirty="0">
                          <a:effectLst/>
                        </a:rPr>
                        <a:t>                                  175,000 </a:t>
                      </a:r>
                      <a:endParaRPr lang="en-GB" sz="1100" b="0" i="0" u="none" strike="noStrike" dirty="0">
                        <a:solidFill>
                          <a:srgbClr val="000000"/>
                        </a:solidFill>
                        <a:effectLst/>
                        <a:latin typeface="Calibri" panose="020F0502020204030204" pitchFamily="34" charset="0"/>
                      </a:endParaRPr>
                    </a:p>
                  </a:txBody>
                  <a:tcPr marL="0" marR="0" marT="0" marB="0" anchor="ctr"/>
                </a:tc>
              </a:tr>
              <a:tr h="257921">
                <a:tc>
                  <a:txBody>
                    <a:bodyPr/>
                    <a:lstStyle/>
                    <a:p>
                      <a:pPr algn="ctr" fontAlgn="ctr"/>
                      <a:r>
                        <a:rPr lang="en-GB" sz="1100" u="none" strike="noStrike" dirty="0">
                          <a:effectLst/>
                        </a:rPr>
                        <a:t>PCPM</a:t>
                      </a:r>
                      <a:endParaRPr lang="en-GB" sz="1100" b="0" i="0" u="none" strike="noStrike" dirty="0">
                        <a:solidFill>
                          <a:srgbClr val="000000"/>
                        </a:solidFill>
                        <a:effectLst/>
                        <a:latin typeface="Calibri" panose="020F0502020204030204" pitchFamily="34" charset="0"/>
                      </a:endParaRPr>
                    </a:p>
                  </a:txBody>
                  <a:tcPr marL="0" marR="0" marT="0" marB="0" anchor="ctr"/>
                </a:tc>
                <a:tc>
                  <a:txBody>
                    <a:bodyPr/>
                    <a:lstStyle/>
                    <a:p>
                      <a:pPr algn="ctr" fontAlgn="ctr"/>
                      <a:r>
                        <a:rPr lang="en-GB" sz="1100" u="none" strike="noStrike" dirty="0">
                          <a:effectLst/>
                        </a:rPr>
                        <a:t>                                     32,430 </a:t>
                      </a:r>
                      <a:endParaRPr lang="en-GB" sz="1100" b="0" i="0" u="none" strike="noStrike" dirty="0">
                        <a:solidFill>
                          <a:srgbClr val="000000"/>
                        </a:solidFill>
                        <a:effectLst/>
                        <a:latin typeface="Calibri" panose="020F0502020204030204" pitchFamily="34" charset="0"/>
                      </a:endParaRPr>
                    </a:p>
                  </a:txBody>
                  <a:tcPr marL="0" marR="0" marT="0" marB="0" anchor="ctr"/>
                </a:tc>
              </a:tr>
            </a:tbl>
          </a:graphicData>
        </a:graphic>
      </p:graphicFrame>
    </p:spTree>
    <p:extLst>
      <p:ext uri="{BB962C8B-B14F-4D97-AF65-F5344CB8AC3E}">
        <p14:creationId xmlns:p14="http://schemas.microsoft.com/office/powerpoint/2010/main" val="2228524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Placeholder 2"/>
          <p:cNvSpPr>
            <a:spLocks noGrp="1"/>
          </p:cNvSpPr>
          <p:nvPr>
            <p:ph type="body" sz="quarter" idx="11"/>
          </p:nvPr>
        </p:nvSpPr>
        <p:spPr>
          <a:xfrm>
            <a:off x="2600325" y="1104900"/>
            <a:ext cx="6369050" cy="647700"/>
          </a:xfrm>
        </p:spPr>
        <p:txBody>
          <a:bodyPr>
            <a:normAutofit/>
          </a:bodyPr>
          <a:lstStyle/>
          <a:p>
            <a:r>
              <a:rPr lang="en-US" dirty="0" smtClean="0"/>
              <a:t>How does the Health Sector funding status compare to other sectors?</a:t>
            </a:r>
            <a:endParaRPr lang="en-US" dirty="0">
              <a:latin typeface="Arial" charset="0"/>
              <a:cs typeface="Arial" charset="0"/>
            </a:endParaRPr>
          </a:p>
        </p:txBody>
      </p:sp>
      <p:sp>
        <p:nvSpPr>
          <p:cNvPr id="20" name="TextBox 19"/>
          <p:cNvSpPr txBox="1"/>
          <p:nvPr/>
        </p:nvSpPr>
        <p:spPr>
          <a:xfrm>
            <a:off x="9283417" y="1357586"/>
            <a:ext cx="557711" cy="338554"/>
          </a:xfrm>
          <a:prstGeom prst="rect">
            <a:avLst/>
          </a:prstGeom>
          <a:noFill/>
        </p:spPr>
        <p:txBody>
          <a:bodyPr wrap="square" rtlCol="0">
            <a:spAutoFit/>
          </a:bodyPr>
          <a:lstStyle/>
          <a:p>
            <a:r>
              <a:rPr lang="en-US" sz="1600" dirty="0">
                <a:solidFill>
                  <a:schemeClr val="bg1"/>
                </a:solidFill>
              </a:rPr>
              <a:t>60%</a:t>
            </a:r>
            <a:endParaRPr lang="en-US" sz="1600" dirty="0">
              <a:solidFill>
                <a:schemeClr val="bg1"/>
              </a:solidFill>
            </a:endParaRPr>
          </a:p>
        </p:txBody>
      </p:sp>
      <p:pic>
        <p:nvPicPr>
          <p:cNvPr id="36" name="Picture 3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07446" y="1905001"/>
            <a:ext cx="2312952" cy="4480253"/>
          </a:xfrm>
          <a:prstGeom prst="rect">
            <a:avLst/>
          </a:prstGeom>
        </p:spPr>
      </p:pic>
      <p:sp>
        <p:nvSpPr>
          <p:cNvPr id="2" name="TextBox 1"/>
          <p:cNvSpPr txBox="1"/>
          <p:nvPr/>
        </p:nvSpPr>
        <p:spPr>
          <a:xfrm>
            <a:off x="4911685" y="2535829"/>
            <a:ext cx="609600" cy="276999"/>
          </a:xfrm>
          <a:prstGeom prst="rect">
            <a:avLst/>
          </a:prstGeom>
          <a:noFill/>
        </p:spPr>
        <p:txBody>
          <a:bodyPr wrap="square" rtlCol="0">
            <a:spAutoFit/>
          </a:bodyPr>
          <a:lstStyle/>
          <a:p>
            <a:r>
              <a:rPr lang="en-US" sz="1200" dirty="0"/>
              <a:t>47%</a:t>
            </a:r>
            <a:endParaRPr lang="en-GB" sz="1200" dirty="0"/>
          </a:p>
        </p:txBody>
      </p:sp>
      <p:sp>
        <p:nvSpPr>
          <p:cNvPr id="14" name="TextBox 13"/>
          <p:cNvSpPr txBox="1"/>
          <p:nvPr/>
        </p:nvSpPr>
        <p:spPr>
          <a:xfrm>
            <a:off x="4911685" y="2877813"/>
            <a:ext cx="609600" cy="276999"/>
          </a:xfrm>
          <a:prstGeom prst="rect">
            <a:avLst/>
          </a:prstGeom>
          <a:noFill/>
        </p:spPr>
        <p:txBody>
          <a:bodyPr wrap="square" rtlCol="0">
            <a:spAutoFit/>
          </a:bodyPr>
          <a:lstStyle/>
          <a:p>
            <a:r>
              <a:rPr lang="en-US" sz="1200" dirty="0"/>
              <a:t>36%</a:t>
            </a:r>
            <a:endParaRPr lang="en-GB" sz="1200" dirty="0"/>
          </a:p>
        </p:txBody>
      </p:sp>
      <p:sp>
        <p:nvSpPr>
          <p:cNvPr id="15" name="TextBox 14"/>
          <p:cNvSpPr txBox="1"/>
          <p:nvPr/>
        </p:nvSpPr>
        <p:spPr>
          <a:xfrm>
            <a:off x="4893120" y="3220428"/>
            <a:ext cx="609600" cy="276999"/>
          </a:xfrm>
          <a:prstGeom prst="rect">
            <a:avLst/>
          </a:prstGeom>
          <a:noFill/>
        </p:spPr>
        <p:txBody>
          <a:bodyPr wrap="square" rtlCol="0">
            <a:spAutoFit/>
          </a:bodyPr>
          <a:lstStyle/>
          <a:p>
            <a:r>
              <a:rPr lang="en-US" sz="1200" dirty="0"/>
              <a:t>65%</a:t>
            </a:r>
            <a:endParaRPr lang="en-GB" sz="1200" dirty="0"/>
          </a:p>
        </p:txBody>
      </p:sp>
      <p:sp>
        <p:nvSpPr>
          <p:cNvPr id="16" name="TextBox 15"/>
          <p:cNvSpPr txBox="1"/>
          <p:nvPr/>
        </p:nvSpPr>
        <p:spPr>
          <a:xfrm>
            <a:off x="4920398" y="3573627"/>
            <a:ext cx="609600" cy="276999"/>
          </a:xfrm>
          <a:prstGeom prst="rect">
            <a:avLst/>
          </a:prstGeom>
          <a:noFill/>
        </p:spPr>
        <p:txBody>
          <a:bodyPr wrap="square" rtlCol="0">
            <a:spAutoFit/>
          </a:bodyPr>
          <a:lstStyle/>
          <a:p>
            <a:r>
              <a:rPr lang="en-US" sz="1200" dirty="0"/>
              <a:t>63%</a:t>
            </a:r>
            <a:endParaRPr lang="en-GB" sz="1200" dirty="0"/>
          </a:p>
        </p:txBody>
      </p:sp>
      <p:sp>
        <p:nvSpPr>
          <p:cNvPr id="17" name="TextBox 16"/>
          <p:cNvSpPr txBox="1"/>
          <p:nvPr/>
        </p:nvSpPr>
        <p:spPr>
          <a:xfrm>
            <a:off x="4920398" y="3926826"/>
            <a:ext cx="609600" cy="276999"/>
          </a:xfrm>
          <a:prstGeom prst="rect">
            <a:avLst/>
          </a:prstGeom>
          <a:noFill/>
        </p:spPr>
        <p:txBody>
          <a:bodyPr wrap="square" rtlCol="0">
            <a:spAutoFit/>
          </a:bodyPr>
          <a:lstStyle/>
          <a:p>
            <a:r>
              <a:rPr lang="en-US" sz="1200" dirty="0"/>
              <a:t>35%</a:t>
            </a:r>
            <a:endParaRPr lang="en-GB" sz="1200" dirty="0"/>
          </a:p>
        </p:txBody>
      </p:sp>
      <p:sp>
        <p:nvSpPr>
          <p:cNvPr id="18" name="TextBox 17"/>
          <p:cNvSpPr txBox="1"/>
          <p:nvPr/>
        </p:nvSpPr>
        <p:spPr>
          <a:xfrm>
            <a:off x="4920398" y="4280025"/>
            <a:ext cx="609600" cy="276999"/>
          </a:xfrm>
          <a:prstGeom prst="rect">
            <a:avLst/>
          </a:prstGeom>
          <a:noFill/>
        </p:spPr>
        <p:txBody>
          <a:bodyPr wrap="square" rtlCol="0">
            <a:spAutoFit/>
          </a:bodyPr>
          <a:lstStyle/>
          <a:p>
            <a:r>
              <a:rPr lang="en-US" sz="1200" dirty="0"/>
              <a:t>23%</a:t>
            </a:r>
            <a:endParaRPr lang="en-GB" sz="1200" dirty="0"/>
          </a:p>
        </p:txBody>
      </p:sp>
      <p:sp>
        <p:nvSpPr>
          <p:cNvPr id="19" name="TextBox 18"/>
          <p:cNvSpPr txBox="1"/>
          <p:nvPr/>
        </p:nvSpPr>
        <p:spPr>
          <a:xfrm>
            <a:off x="4918866" y="4633224"/>
            <a:ext cx="609600" cy="276999"/>
          </a:xfrm>
          <a:prstGeom prst="rect">
            <a:avLst/>
          </a:prstGeom>
          <a:noFill/>
        </p:spPr>
        <p:txBody>
          <a:bodyPr wrap="square" rtlCol="0">
            <a:spAutoFit/>
          </a:bodyPr>
          <a:lstStyle/>
          <a:p>
            <a:r>
              <a:rPr lang="en-US" sz="1200" dirty="0"/>
              <a:t>38%</a:t>
            </a:r>
            <a:endParaRPr lang="en-GB" sz="1200" dirty="0"/>
          </a:p>
        </p:txBody>
      </p:sp>
      <p:sp>
        <p:nvSpPr>
          <p:cNvPr id="21" name="TextBox 20"/>
          <p:cNvSpPr txBox="1"/>
          <p:nvPr/>
        </p:nvSpPr>
        <p:spPr>
          <a:xfrm>
            <a:off x="4918866" y="4986423"/>
            <a:ext cx="609600" cy="276999"/>
          </a:xfrm>
          <a:prstGeom prst="rect">
            <a:avLst/>
          </a:prstGeom>
          <a:noFill/>
        </p:spPr>
        <p:txBody>
          <a:bodyPr wrap="square" rtlCol="0">
            <a:spAutoFit/>
          </a:bodyPr>
          <a:lstStyle/>
          <a:p>
            <a:r>
              <a:rPr lang="en-US" sz="1200" dirty="0"/>
              <a:t>21%</a:t>
            </a:r>
            <a:endParaRPr lang="en-GB" sz="1200" dirty="0"/>
          </a:p>
        </p:txBody>
      </p:sp>
      <p:sp>
        <p:nvSpPr>
          <p:cNvPr id="22" name="TextBox 21"/>
          <p:cNvSpPr txBox="1"/>
          <p:nvPr/>
        </p:nvSpPr>
        <p:spPr>
          <a:xfrm>
            <a:off x="4918866" y="5315006"/>
            <a:ext cx="609600" cy="276999"/>
          </a:xfrm>
          <a:prstGeom prst="rect">
            <a:avLst/>
          </a:prstGeom>
          <a:noFill/>
        </p:spPr>
        <p:txBody>
          <a:bodyPr wrap="square" rtlCol="0">
            <a:spAutoFit/>
          </a:bodyPr>
          <a:lstStyle/>
          <a:p>
            <a:r>
              <a:rPr lang="en-US" sz="1200" dirty="0"/>
              <a:t>50%</a:t>
            </a:r>
            <a:endParaRPr lang="en-GB" sz="1200" dirty="0"/>
          </a:p>
        </p:txBody>
      </p:sp>
      <p:sp>
        <p:nvSpPr>
          <p:cNvPr id="23" name="TextBox 22"/>
          <p:cNvSpPr txBox="1"/>
          <p:nvPr/>
        </p:nvSpPr>
        <p:spPr>
          <a:xfrm>
            <a:off x="4918866" y="5681133"/>
            <a:ext cx="609600" cy="276999"/>
          </a:xfrm>
          <a:prstGeom prst="rect">
            <a:avLst/>
          </a:prstGeom>
          <a:noFill/>
        </p:spPr>
        <p:txBody>
          <a:bodyPr wrap="square" rtlCol="0">
            <a:spAutoFit/>
          </a:bodyPr>
          <a:lstStyle/>
          <a:p>
            <a:r>
              <a:rPr lang="en-US" sz="1200" dirty="0"/>
              <a:t>99%</a:t>
            </a:r>
            <a:endParaRPr lang="en-GB" sz="1200" dirty="0"/>
          </a:p>
        </p:txBody>
      </p:sp>
      <p:sp>
        <p:nvSpPr>
          <p:cNvPr id="24" name="TextBox 23"/>
          <p:cNvSpPr txBox="1"/>
          <p:nvPr/>
        </p:nvSpPr>
        <p:spPr>
          <a:xfrm>
            <a:off x="4923139" y="6035948"/>
            <a:ext cx="609600" cy="276999"/>
          </a:xfrm>
          <a:prstGeom prst="rect">
            <a:avLst/>
          </a:prstGeom>
          <a:noFill/>
        </p:spPr>
        <p:txBody>
          <a:bodyPr wrap="square" rtlCol="0">
            <a:spAutoFit/>
          </a:bodyPr>
          <a:lstStyle/>
          <a:p>
            <a:r>
              <a:rPr lang="en-US" sz="1200" dirty="0"/>
              <a:t>51%</a:t>
            </a:r>
            <a:endParaRPr lang="en-GB" sz="1200" dirty="0"/>
          </a:p>
        </p:txBody>
      </p:sp>
      <p:graphicFrame>
        <p:nvGraphicFramePr>
          <p:cNvPr id="4" name="Table 3"/>
          <p:cNvGraphicFramePr>
            <a:graphicFrameLocks noGrp="1"/>
          </p:cNvGraphicFramePr>
          <p:nvPr>
            <p:extLst/>
          </p:nvPr>
        </p:nvGraphicFramePr>
        <p:xfrm>
          <a:off x="6019800" y="1905124"/>
          <a:ext cx="3810001" cy="4597400"/>
        </p:xfrm>
        <a:graphic>
          <a:graphicData uri="http://schemas.openxmlformats.org/drawingml/2006/table">
            <a:tbl>
              <a:tblPr firstRow="1" bandRow="1">
                <a:tableStyleId>{5C22544A-7EE6-4342-B048-85BDC9FD1C3A}</a:tableStyleId>
              </a:tblPr>
              <a:tblGrid>
                <a:gridCol w="1194955"/>
                <a:gridCol w="1624446"/>
                <a:gridCol w="990600"/>
              </a:tblGrid>
              <a:tr h="370840">
                <a:tc>
                  <a:txBody>
                    <a:bodyPr/>
                    <a:lstStyle/>
                    <a:p>
                      <a:pPr algn="ctr"/>
                      <a:r>
                        <a:rPr lang="en-US" sz="1400" dirty="0" smtClean="0"/>
                        <a:t>Sector</a:t>
                      </a:r>
                      <a:endParaRPr lang="en-GB" sz="1400" dirty="0"/>
                    </a:p>
                  </a:txBody>
                  <a:tcPr/>
                </a:tc>
                <a:tc>
                  <a:txBody>
                    <a:bodyPr/>
                    <a:lstStyle/>
                    <a:p>
                      <a:pPr algn="ctr"/>
                      <a:r>
                        <a:rPr lang="en-US" sz="1400" dirty="0" smtClean="0"/>
                        <a:t>Amount Received in $</a:t>
                      </a:r>
                      <a:endParaRPr lang="en-GB" sz="1400" dirty="0"/>
                    </a:p>
                  </a:txBody>
                  <a:tcPr/>
                </a:tc>
                <a:tc>
                  <a:txBody>
                    <a:bodyPr/>
                    <a:lstStyle/>
                    <a:p>
                      <a:pPr algn="ctr"/>
                      <a:r>
                        <a:rPr lang="en-US" sz="1400" dirty="0" smtClean="0"/>
                        <a:t>Percentage</a:t>
                      </a:r>
                      <a:endParaRPr lang="en-GB" sz="1400" dirty="0"/>
                    </a:p>
                  </a:txBody>
                  <a:tcPr/>
                </a:tc>
              </a:tr>
              <a:tr h="370840">
                <a:tc>
                  <a:txBody>
                    <a:bodyPr/>
                    <a:lstStyle/>
                    <a:p>
                      <a:r>
                        <a:rPr lang="en-US" sz="1200" b="0" kern="1200" dirty="0" smtClean="0">
                          <a:solidFill>
                            <a:schemeClr val="dk1"/>
                          </a:solidFill>
                          <a:effectLst/>
                          <a:latin typeface="+mn-lt"/>
                          <a:ea typeface="+mn-ea"/>
                          <a:cs typeface="+mn-cs"/>
                        </a:rPr>
                        <a:t>Education</a:t>
                      </a:r>
                      <a:endParaRPr lang="en-GB" sz="1200" b="0" kern="1200" dirty="0">
                        <a:solidFill>
                          <a:schemeClr val="dk1"/>
                        </a:solidFill>
                        <a:effectLst/>
                        <a:latin typeface="+mn-lt"/>
                        <a:ea typeface="+mn-ea"/>
                        <a:cs typeface="+mn-cs"/>
                      </a:endParaRPr>
                    </a:p>
                  </a:txBody>
                  <a:tcPr/>
                </a:tc>
                <a:tc>
                  <a:txBody>
                    <a:bodyPr/>
                    <a:lstStyle/>
                    <a:p>
                      <a:r>
                        <a:rPr lang="en-GB" sz="1200" kern="1200" dirty="0" smtClean="0">
                          <a:solidFill>
                            <a:schemeClr val="dk1"/>
                          </a:solidFill>
                          <a:effectLst/>
                          <a:latin typeface="+mn-lt"/>
                          <a:ea typeface="+mn-ea"/>
                          <a:cs typeface="+mn-cs"/>
                        </a:rPr>
                        <a:t>252,975,227 </a:t>
                      </a:r>
                      <a:endParaRPr lang="en-GB" sz="1200" kern="1200" dirty="0">
                        <a:solidFill>
                          <a:schemeClr val="dk1"/>
                        </a:solidFill>
                        <a:effectLst/>
                        <a:latin typeface="+mn-lt"/>
                        <a:ea typeface="+mn-ea"/>
                        <a:cs typeface="+mn-cs"/>
                      </a:endParaRPr>
                    </a:p>
                  </a:txBody>
                  <a:tcPr/>
                </a:tc>
                <a:tc>
                  <a:txBody>
                    <a:bodyPr/>
                    <a:lstStyle/>
                    <a:p>
                      <a:pPr algn="ctr"/>
                      <a:r>
                        <a:rPr lang="en-US" sz="1200" b="1" kern="1200" dirty="0" smtClean="0">
                          <a:solidFill>
                            <a:srgbClr val="00B050"/>
                          </a:solidFill>
                          <a:effectLst/>
                          <a:latin typeface="+mn-lt"/>
                          <a:ea typeface="+mn-ea"/>
                          <a:cs typeface="+mn-cs"/>
                        </a:rPr>
                        <a:t>65%</a:t>
                      </a:r>
                      <a:endParaRPr lang="en-GB" sz="1200" b="1" kern="1200" dirty="0">
                        <a:solidFill>
                          <a:srgbClr val="00B050"/>
                        </a:solidFill>
                        <a:effectLst/>
                        <a:latin typeface="+mn-lt"/>
                        <a:ea typeface="+mn-ea"/>
                        <a:cs typeface="+mn-cs"/>
                      </a:endParaRPr>
                    </a:p>
                  </a:txBody>
                  <a:tcPr/>
                </a:tc>
              </a:tr>
              <a:tr h="370840">
                <a:tc>
                  <a:txBody>
                    <a:bodyPr/>
                    <a:lstStyle/>
                    <a:p>
                      <a:r>
                        <a:rPr lang="en-US" sz="1200" b="0" kern="1200" dirty="0" smtClean="0">
                          <a:solidFill>
                            <a:schemeClr val="dk1"/>
                          </a:solidFill>
                          <a:effectLst/>
                          <a:latin typeface="+mn-lt"/>
                          <a:ea typeface="+mn-ea"/>
                          <a:cs typeface="+mn-cs"/>
                        </a:rPr>
                        <a:t>Basic Assistance</a:t>
                      </a:r>
                      <a:endParaRPr lang="en-GB" sz="1200" b="0" kern="1200" dirty="0">
                        <a:solidFill>
                          <a:schemeClr val="dk1"/>
                        </a:solidFill>
                        <a:effectLst/>
                        <a:latin typeface="+mn-lt"/>
                        <a:ea typeface="+mn-ea"/>
                        <a:cs typeface="+mn-cs"/>
                      </a:endParaRPr>
                    </a:p>
                  </a:txBody>
                  <a:tcPr/>
                </a:tc>
                <a:tc>
                  <a:txBody>
                    <a:bodyPr/>
                    <a:lstStyle/>
                    <a:p>
                      <a:r>
                        <a:rPr lang="en-GB" sz="1200" kern="1200" dirty="0" smtClean="0">
                          <a:solidFill>
                            <a:schemeClr val="dk1"/>
                          </a:solidFill>
                          <a:effectLst/>
                          <a:latin typeface="+mn-lt"/>
                          <a:ea typeface="+mn-ea"/>
                          <a:cs typeface="+mn-cs"/>
                        </a:rPr>
                        <a:t>223,020,969 </a:t>
                      </a:r>
                      <a:endParaRPr lang="en-GB" sz="1200" kern="1200" dirty="0">
                        <a:solidFill>
                          <a:schemeClr val="dk1"/>
                        </a:solidFill>
                        <a:effectLst/>
                        <a:latin typeface="+mn-lt"/>
                        <a:ea typeface="+mn-ea"/>
                        <a:cs typeface="+mn-cs"/>
                      </a:endParaRPr>
                    </a:p>
                  </a:txBody>
                  <a:tcPr/>
                </a:tc>
                <a:tc>
                  <a:txBody>
                    <a:bodyPr/>
                    <a:lstStyle/>
                    <a:p>
                      <a:pPr algn="ctr"/>
                      <a:r>
                        <a:rPr lang="en-US" sz="1200" b="1" kern="1200" dirty="0" smtClean="0">
                          <a:solidFill>
                            <a:srgbClr val="00B050"/>
                          </a:solidFill>
                          <a:effectLst/>
                          <a:latin typeface="+mn-lt"/>
                          <a:ea typeface="+mn-ea"/>
                          <a:cs typeface="+mn-cs"/>
                        </a:rPr>
                        <a:t>63%</a:t>
                      </a:r>
                      <a:endParaRPr lang="en-GB" sz="1200" b="1" kern="1200" dirty="0">
                        <a:solidFill>
                          <a:srgbClr val="00B050"/>
                        </a:solidFill>
                        <a:effectLst/>
                        <a:latin typeface="+mn-lt"/>
                        <a:ea typeface="+mn-ea"/>
                        <a:cs typeface="+mn-cs"/>
                      </a:endParaRPr>
                    </a:p>
                  </a:txBody>
                  <a:tcPr/>
                </a:tc>
              </a:tr>
              <a:tr h="370840">
                <a:tc>
                  <a:txBody>
                    <a:bodyPr/>
                    <a:lstStyle/>
                    <a:p>
                      <a:r>
                        <a:rPr lang="en-US" sz="1200" b="0" kern="1200" dirty="0" smtClean="0">
                          <a:solidFill>
                            <a:schemeClr val="dk1"/>
                          </a:solidFill>
                          <a:effectLst/>
                          <a:latin typeface="+mn-lt"/>
                          <a:ea typeface="+mn-ea"/>
                          <a:cs typeface="+mn-cs"/>
                        </a:rPr>
                        <a:t>Food Security</a:t>
                      </a:r>
                      <a:endParaRPr lang="en-GB" sz="1200" b="0" kern="1200" dirty="0">
                        <a:solidFill>
                          <a:schemeClr val="dk1"/>
                        </a:solidFill>
                        <a:effectLst/>
                        <a:latin typeface="+mn-lt"/>
                        <a:ea typeface="+mn-ea"/>
                        <a:cs typeface="+mn-cs"/>
                      </a:endParaRPr>
                    </a:p>
                  </a:txBody>
                  <a:tcPr/>
                </a:tc>
                <a:tc>
                  <a:txBody>
                    <a:bodyPr/>
                    <a:lstStyle/>
                    <a:p>
                      <a:r>
                        <a:rPr lang="en-GB" sz="1200" kern="1200" dirty="0" smtClean="0">
                          <a:solidFill>
                            <a:schemeClr val="dk1"/>
                          </a:solidFill>
                          <a:effectLst/>
                          <a:latin typeface="+mn-lt"/>
                          <a:ea typeface="+mn-ea"/>
                          <a:cs typeface="+mn-cs"/>
                        </a:rPr>
                        <a:t>220,371,611 </a:t>
                      </a:r>
                      <a:endParaRPr lang="en-GB" sz="1200" kern="1200" dirty="0">
                        <a:solidFill>
                          <a:schemeClr val="dk1"/>
                        </a:solidFill>
                        <a:effectLst/>
                        <a:latin typeface="+mn-lt"/>
                        <a:ea typeface="+mn-ea"/>
                        <a:cs typeface="+mn-cs"/>
                      </a:endParaRPr>
                    </a:p>
                  </a:txBody>
                  <a:tcPr/>
                </a:tc>
                <a:tc>
                  <a:txBody>
                    <a:bodyPr/>
                    <a:lstStyle/>
                    <a:p>
                      <a:pPr algn="ctr"/>
                      <a:r>
                        <a:rPr lang="en-US" sz="1200" b="1" kern="1200" dirty="0" smtClean="0">
                          <a:solidFill>
                            <a:srgbClr val="00B050"/>
                          </a:solidFill>
                          <a:effectLst/>
                          <a:latin typeface="+mn-lt"/>
                          <a:ea typeface="+mn-ea"/>
                          <a:cs typeface="+mn-cs"/>
                        </a:rPr>
                        <a:t>47%</a:t>
                      </a:r>
                      <a:endParaRPr lang="en-GB" sz="1200" b="1" kern="1200" dirty="0">
                        <a:solidFill>
                          <a:srgbClr val="00B050"/>
                        </a:solidFill>
                        <a:effectLst/>
                        <a:latin typeface="+mn-lt"/>
                        <a:ea typeface="+mn-ea"/>
                        <a:cs typeface="+mn-cs"/>
                      </a:endParaRPr>
                    </a:p>
                  </a:txBody>
                  <a:tcPr/>
                </a:tc>
              </a:tr>
              <a:tr h="370840">
                <a:tc>
                  <a:txBody>
                    <a:bodyPr/>
                    <a:lstStyle/>
                    <a:p>
                      <a:r>
                        <a:rPr lang="en-US" sz="1200" b="0" kern="1200" dirty="0" smtClean="0">
                          <a:solidFill>
                            <a:schemeClr val="dk1"/>
                          </a:solidFill>
                          <a:effectLst/>
                          <a:latin typeface="+mn-lt"/>
                          <a:ea typeface="+mn-ea"/>
                          <a:cs typeface="+mn-cs"/>
                        </a:rPr>
                        <a:t>Energy &amp; Water</a:t>
                      </a:r>
                      <a:endParaRPr lang="en-GB" sz="1200" b="0" kern="1200" dirty="0">
                        <a:solidFill>
                          <a:schemeClr val="dk1"/>
                        </a:solidFill>
                        <a:effectLst/>
                        <a:latin typeface="+mn-lt"/>
                        <a:ea typeface="+mn-ea"/>
                        <a:cs typeface="+mn-cs"/>
                      </a:endParaRPr>
                    </a:p>
                  </a:txBody>
                  <a:tcPr/>
                </a:tc>
                <a:tc>
                  <a:txBody>
                    <a:bodyPr/>
                    <a:lstStyle/>
                    <a:p>
                      <a:r>
                        <a:rPr lang="en-GB" sz="1200" kern="1200" dirty="0" smtClean="0">
                          <a:solidFill>
                            <a:schemeClr val="dk1"/>
                          </a:solidFill>
                          <a:effectLst/>
                          <a:latin typeface="+mn-lt"/>
                          <a:ea typeface="+mn-ea"/>
                          <a:cs typeface="+mn-cs"/>
                        </a:rPr>
                        <a:t>105,390,152</a:t>
                      </a:r>
                      <a:r>
                        <a:rPr lang="en-GB" sz="1800" kern="1200" dirty="0" smtClean="0">
                          <a:solidFill>
                            <a:schemeClr val="dk1"/>
                          </a:solidFill>
                          <a:effectLst/>
                          <a:latin typeface="+mn-lt"/>
                          <a:ea typeface="+mn-ea"/>
                          <a:cs typeface="+mn-cs"/>
                        </a:rPr>
                        <a:t> </a:t>
                      </a:r>
                      <a:endParaRPr lang="en-GB" sz="1200" kern="1200" dirty="0">
                        <a:solidFill>
                          <a:schemeClr val="dk1"/>
                        </a:solidFill>
                        <a:effectLst/>
                        <a:latin typeface="+mn-lt"/>
                        <a:ea typeface="+mn-ea"/>
                        <a:cs typeface="+mn-cs"/>
                      </a:endParaRPr>
                    </a:p>
                  </a:txBody>
                  <a:tcPr/>
                </a:tc>
                <a:tc>
                  <a:txBody>
                    <a:bodyPr/>
                    <a:lstStyle/>
                    <a:p>
                      <a:pPr algn="ctr"/>
                      <a:r>
                        <a:rPr lang="en-US" sz="1200" b="1" kern="1200" dirty="0" smtClean="0">
                          <a:solidFill>
                            <a:srgbClr val="FF0000"/>
                          </a:solidFill>
                          <a:effectLst/>
                          <a:latin typeface="+mn-lt"/>
                          <a:ea typeface="+mn-ea"/>
                          <a:cs typeface="+mn-cs"/>
                        </a:rPr>
                        <a:t>27%</a:t>
                      </a:r>
                      <a:endParaRPr lang="en-GB" sz="1200" b="1" kern="1200" dirty="0">
                        <a:solidFill>
                          <a:srgbClr val="FF0000"/>
                        </a:solidFill>
                        <a:effectLst/>
                        <a:latin typeface="+mn-lt"/>
                        <a:ea typeface="+mn-ea"/>
                        <a:cs typeface="+mn-cs"/>
                      </a:endParaRPr>
                    </a:p>
                  </a:txBody>
                  <a:tcPr/>
                </a:tc>
              </a:tr>
              <a:tr h="370840">
                <a:tc>
                  <a:txBody>
                    <a:bodyPr/>
                    <a:lstStyle/>
                    <a:p>
                      <a:r>
                        <a:rPr lang="en-US" sz="1800" b="1" kern="1200" dirty="0" smtClean="0">
                          <a:solidFill>
                            <a:schemeClr val="dk1"/>
                          </a:solidFill>
                          <a:effectLst/>
                          <a:latin typeface="+mn-lt"/>
                          <a:ea typeface="+mn-ea"/>
                          <a:cs typeface="+mn-cs"/>
                        </a:rPr>
                        <a:t>Health</a:t>
                      </a:r>
                      <a:r>
                        <a:rPr lang="en-US" sz="1800" kern="1200" dirty="0" smtClean="0">
                          <a:solidFill>
                            <a:schemeClr val="dk1"/>
                          </a:solidFill>
                          <a:effectLst/>
                          <a:latin typeface="+mn-lt"/>
                          <a:ea typeface="+mn-ea"/>
                          <a:cs typeface="+mn-cs"/>
                        </a:rPr>
                        <a:t> </a:t>
                      </a:r>
                      <a:endParaRPr lang="en-GB" sz="1800" kern="1200" dirty="0">
                        <a:solidFill>
                          <a:schemeClr val="dk1"/>
                        </a:solidFill>
                        <a:effectLst/>
                        <a:latin typeface="+mn-lt"/>
                        <a:ea typeface="+mn-ea"/>
                        <a:cs typeface="+mn-cs"/>
                      </a:endParaRPr>
                    </a:p>
                  </a:txBody>
                  <a:tcPr/>
                </a:tc>
                <a:tc>
                  <a:txBody>
                    <a:bodyPr/>
                    <a:lstStyle/>
                    <a:p>
                      <a:pPr marL="0" algn="l" defTabSz="914400" rtl="0" eaLnBrk="1" latinLnBrk="0" hangingPunct="1"/>
                      <a:r>
                        <a:rPr lang="en-GB" sz="1800" kern="1200" dirty="0" smtClean="0">
                          <a:solidFill>
                            <a:schemeClr val="dk1"/>
                          </a:solidFill>
                          <a:effectLst/>
                          <a:latin typeface="+mn-lt"/>
                          <a:ea typeface="+mn-ea"/>
                          <a:cs typeface="+mn-cs"/>
                        </a:rPr>
                        <a:t>102,159,841 </a:t>
                      </a:r>
                      <a:endParaRPr lang="en-GB" sz="1800" kern="1200" dirty="0">
                        <a:solidFill>
                          <a:schemeClr val="dk1"/>
                        </a:solidFill>
                        <a:effectLst/>
                        <a:latin typeface="+mn-lt"/>
                        <a:ea typeface="+mn-ea"/>
                        <a:cs typeface="+mn-cs"/>
                      </a:endParaRPr>
                    </a:p>
                  </a:txBody>
                  <a:tcPr/>
                </a:tc>
                <a:tc>
                  <a:txBody>
                    <a:bodyPr/>
                    <a:lstStyle/>
                    <a:p>
                      <a:pPr marL="0" algn="ctr" defTabSz="914400" rtl="0" eaLnBrk="1" latinLnBrk="0" hangingPunct="1"/>
                      <a:r>
                        <a:rPr lang="en-US" sz="1800" b="1" kern="1200" dirty="0" smtClean="0">
                          <a:solidFill>
                            <a:srgbClr val="FF0000"/>
                          </a:solidFill>
                          <a:effectLst/>
                          <a:latin typeface="+mn-lt"/>
                          <a:ea typeface="+mn-ea"/>
                          <a:cs typeface="+mn-cs"/>
                        </a:rPr>
                        <a:t>35%</a:t>
                      </a:r>
                      <a:endParaRPr lang="en-GB" sz="1800" b="1" kern="1200" dirty="0">
                        <a:solidFill>
                          <a:srgbClr val="FF0000"/>
                        </a:solidFill>
                        <a:effectLst/>
                        <a:latin typeface="+mn-lt"/>
                        <a:ea typeface="+mn-ea"/>
                        <a:cs typeface="+mn-cs"/>
                      </a:endParaRPr>
                    </a:p>
                  </a:txBody>
                  <a:tcPr/>
                </a:tc>
              </a:tr>
              <a:tr h="370840">
                <a:tc>
                  <a:txBody>
                    <a:bodyPr/>
                    <a:lstStyle/>
                    <a:p>
                      <a:r>
                        <a:rPr lang="en-US" sz="1200" b="0" kern="1200" dirty="0" smtClean="0">
                          <a:solidFill>
                            <a:schemeClr val="dk1"/>
                          </a:solidFill>
                          <a:effectLst/>
                          <a:latin typeface="+mn-lt"/>
                          <a:ea typeface="+mn-ea"/>
                          <a:cs typeface="+mn-cs"/>
                        </a:rPr>
                        <a:t>Shelter</a:t>
                      </a:r>
                      <a:endParaRPr lang="en-GB" sz="1200" b="0" kern="1200" dirty="0">
                        <a:solidFill>
                          <a:schemeClr val="dk1"/>
                        </a:solidFill>
                        <a:effectLst/>
                        <a:latin typeface="+mn-lt"/>
                        <a:ea typeface="+mn-ea"/>
                        <a:cs typeface="+mn-cs"/>
                      </a:endParaRPr>
                    </a:p>
                  </a:txBody>
                  <a:tcPr/>
                </a:tc>
                <a:tc>
                  <a:txBody>
                    <a:bodyPr/>
                    <a:lstStyle/>
                    <a:p>
                      <a:r>
                        <a:rPr lang="en-GB" sz="1200" kern="1200" dirty="0" smtClean="0">
                          <a:solidFill>
                            <a:schemeClr val="dk1"/>
                          </a:solidFill>
                          <a:effectLst/>
                          <a:latin typeface="+mn-lt"/>
                          <a:ea typeface="+mn-ea"/>
                          <a:cs typeface="+mn-cs"/>
                        </a:rPr>
                        <a:t>53,185,668 </a:t>
                      </a:r>
                      <a:endParaRPr lang="en-GB" sz="1200" kern="1200" dirty="0">
                        <a:solidFill>
                          <a:schemeClr val="dk1"/>
                        </a:solidFill>
                        <a:effectLst/>
                        <a:latin typeface="+mn-lt"/>
                        <a:ea typeface="+mn-ea"/>
                        <a:cs typeface="+mn-cs"/>
                      </a:endParaRPr>
                    </a:p>
                  </a:txBody>
                  <a:tcPr/>
                </a:tc>
                <a:tc>
                  <a:txBody>
                    <a:bodyPr/>
                    <a:lstStyle/>
                    <a:p>
                      <a:pPr marL="0" algn="ctr" defTabSz="914400" rtl="0" eaLnBrk="1" latinLnBrk="0" hangingPunct="1"/>
                      <a:r>
                        <a:rPr lang="en-US" sz="1200" b="1" kern="1200" dirty="0" smtClean="0">
                          <a:solidFill>
                            <a:srgbClr val="FF0000"/>
                          </a:solidFill>
                          <a:effectLst/>
                          <a:latin typeface="+mn-lt"/>
                          <a:ea typeface="+mn-ea"/>
                          <a:cs typeface="+mn-cs"/>
                        </a:rPr>
                        <a:t>38%</a:t>
                      </a:r>
                      <a:endParaRPr lang="en-GB" sz="1200" b="1" kern="1200" dirty="0">
                        <a:solidFill>
                          <a:srgbClr val="FF0000"/>
                        </a:solidFill>
                        <a:effectLst/>
                        <a:latin typeface="+mn-lt"/>
                        <a:ea typeface="+mn-ea"/>
                        <a:cs typeface="+mn-cs"/>
                      </a:endParaRPr>
                    </a:p>
                  </a:txBody>
                  <a:tcPr/>
                </a:tc>
              </a:tr>
              <a:tr h="370840">
                <a:tc>
                  <a:txBody>
                    <a:bodyPr/>
                    <a:lstStyle/>
                    <a:p>
                      <a:pPr marL="0" algn="l" defTabSz="914400" rtl="0" eaLnBrk="1" latinLnBrk="0" hangingPunct="1"/>
                      <a:r>
                        <a:rPr lang="en-US" sz="1200" b="0" kern="1200" dirty="0" smtClean="0">
                          <a:solidFill>
                            <a:schemeClr val="dk1"/>
                          </a:solidFill>
                          <a:effectLst/>
                          <a:latin typeface="+mn-lt"/>
                          <a:ea typeface="+mn-ea"/>
                          <a:cs typeface="+mn-cs"/>
                        </a:rPr>
                        <a:t>Protection</a:t>
                      </a:r>
                      <a:endParaRPr lang="en-GB" sz="1200" b="0" kern="1200" dirty="0">
                        <a:solidFill>
                          <a:schemeClr val="dk1"/>
                        </a:solidFill>
                        <a:effectLst/>
                        <a:latin typeface="+mn-lt"/>
                        <a:ea typeface="+mn-ea"/>
                        <a:cs typeface="+mn-cs"/>
                      </a:endParaRPr>
                    </a:p>
                  </a:txBody>
                  <a:tcPr/>
                </a:tc>
                <a:tc>
                  <a:txBody>
                    <a:bodyPr/>
                    <a:lstStyle/>
                    <a:p>
                      <a:r>
                        <a:rPr lang="en-GB" sz="1200" kern="1200" dirty="0" smtClean="0">
                          <a:solidFill>
                            <a:schemeClr val="dk1"/>
                          </a:solidFill>
                          <a:effectLst/>
                          <a:latin typeface="+mn-lt"/>
                          <a:ea typeface="+mn-ea"/>
                          <a:cs typeface="+mn-cs"/>
                        </a:rPr>
                        <a:t>49,002,228 </a:t>
                      </a:r>
                      <a:endParaRPr lang="en-GB" sz="1200" kern="1200" dirty="0">
                        <a:solidFill>
                          <a:schemeClr val="dk1"/>
                        </a:solidFill>
                        <a:effectLst/>
                        <a:latin typeface="+mn-lt"/>
                        <a:ea typeface="+mn-ea"/>
                        <a:cs typeface="+mn-cs"/>
                      </a:endParaRPr>
                    </a:p>
                  </a:txBody>
                  <a:tcPr/>
                </a:tc>
                <a:tc>
                  <a:txBody>
                    <a:bodyPr/>
                    <a:lstStyle/>
                    <a:p>
                      <a:pPr marL="0" algn="ctr" defTabSz="914400" rtl="0" eaLnBrk="1" latinLnBrk="0" hangingPunct="1"/>
                      <a:r>
                        <a:rPr lang="en-US" sz="1200" b="1" kern="1200" dirty="0" smtClean="0">
                          <a:solidFill>
                            <a:srgbClr val="00B050"/>
                          </a:solidFill>
                          <a:effectLst/>
                          <a:latin typeface="+mn-lt"/>
                          <a:ea typeface="+mn-ea"/>
                          <a:cs typeface="+mn-cs"/>
                        </a:rPr>
                        <a:t>50%</a:t>
                      </a:r>
                      <a:endParaRPr lang="en-GB" sz="1200" b="1" kern="1200" dirty="0">
                        <a:solidFill>
                          <a:srgbClr val="00B050"/>
                        </a:solidFill>
                        <a:effectLst/>
                        <a:latin typeface="+mn-lt"/>
                        <a:ea typeface="+mn-ea"/>
                        <a:cs typeface="+mn-cs"/>
                      </a:endParaRPr>
                    </a:p>
                  </a:txBody>
                  <a:tcPr/>
                </a:tc>
              </a:tr>
              <a:tr h="370840">
                <a:tc>
                  <a:txBody>
                    <a:bodyPr/>
                    <a:lstStyle/>
                    <a:p>
                      <a:pPr marL="0" algn="l" defTabSz="914400" rtl="0" eaLnBrk="1" latinLnBrk="0" hangingPunct="1"/>
                      <a:r>
                        <a:rPr lang="en-US" sz="1200" b="0" kern="1200" dirty="0" smtClean="0">
                          <a:solidFill>
                            <a:schemeClr val="dk1"/>
                          </a:solidFill>
                          <a:effectLst/>
                          <a:latin typeface="+mn-lt"/>
                          <a:ea typeface="+mn-ea"/>
                          <a:cs typeface="+mn-cs"/>
                        </a:rPr>
                        <a:t>Child Protection</a:t>
                      </a:r>
                      <a:endParaRPr lang="en-GB" sz="1200" b="0" kern="1200" dirty="0">
                        <a:solidFill>
                          <a:schemeClr val="dk1"/>
                        </a:solidFill>
                        <a:effectLst/>
                        <a:latin typeface="+mn-lt"/>
                        <a:ea typeface="+mn-ea"/>
                        <a:cs typeface="+mn-cs"/>
                      </a:endParaRPr>
                    </a:p>
                  </a:txBody>
                  <a:tcPr/>
                </a:tc>
                <a:tc>
                  <a:txBody>
                    <a:bodyPr/>
                    <a:lstStyle/>
                    <a:p>
                      <a:r>
                        <a:rPr lang="en-GB" sz="1200" kern="1200" dirty="0" smtClean="0">
                          <a:solidFill>
                            <a:schemeClr val="dk1"/>
                          </a:solidFill>
                          <a:effectLst/>
                          <a:latin typeface="+mn-lt"/>
                          <a:ea typeface="+mn-ea"/>
                          <a:cs typeface="+mn-cs"/>
                        </a:rPr>
                        <a:t>47,670,754 </a:t>
                      </a:r>
                      <a:endParaRPr lang="en-GB" sz="1200" kern="1200" dirty="0">
                        <a:solidFill>
                          <a:schemeClr val="dk1"/>
                        </a:solidFill>
                        <a:effectLst/>
                        <a:latin typeface="+mn-lt"/>
                        <a:ea typeface="+mn-ea"/>
                        <a:cs typeface="+mn-cs"/>
                      </a:endParaRPr>
                    </a:p>
                  </a:txBody>
                  <a:tcPr/>
                </a:tc>
                <a:tc>
                  <a:txBody>
                    <a:bodyPr/>
                    <a:lstStyle/>
                    <a:p>
                      <a:pPr marL="0" algn="ctr" defTabSz="914400" rtl="0" eaLnBrk="1" latinLnBrk="0" hangingPunct="1"/>
                      <a:r>
                        <a:rPr lang="en-US" sz="1200" b="1" kern="1200" dirty="0" smtClean="0">
                          <a:solidFill>
                            <a:srgbClr val="00B050"/>
                          </a:solidFill>
                          <a:effectLst/>
                          <a:latin typeface="+mn-lt"/>
                          <a:ea typeface="+mn-ea"/>
                          <a:cs typeface="+mn-cs"/>
                        </a:rPr>
                        <a:t>99%</a:t>
                      </a:r>
                      <a:endParaRPr lang="en-GB" sz="1200" b="1" kern="1200" dirty="0">
                        <a:solidFill>
                          <a:srgbClr val="00B050"/>
                        </a:solidFill>
                        <a:effectLst/>
                        <a:latin typeface="+mn-lt"/>
                        <a:ea typeface="+mn-ea"/>
                        <a:cs typeface="+mn-cs"/>
                      </a:endParaRPr>
                    </a:p>
                  </a:txBody>
                  <a:tcPr/>
                </a:tc>
              </a:tr>
              <a:tr h="370840">
                <a:tc>
                  <a:txBody>
                    <a:bodyPr/>
                    <a:lstStyle/>
                    <a:p>
                      <a:r>
                        <a:rPr lang="en-US" sz="1200" b="0" kern="1200" dirty="0" smtClean="0">
                          <a:solidFill>
                            <a:schemeClr val="dk1"/>
                          </a:solidFill>
                          <a:effectLst/>
                          <a:latin typeface="+mn-lt"/>
                          <a:ea typeface="+mn-ea"/>
                          <a:cs typeface="+mn-cs"/>
                        </a:rPr>
                        <a:t>Livelihoods </a:t>
                      </a:r>
                      <a:endParaRPr lang="en-GB" sz="1200" b="0" kern="1200" dirty="0">
                        <a:solidFill>
                          <a:schemeClr val="dk1"/>
                        </a:solidFill>
                        <a:effectLst/>
                        <a:latin typeface="+mn-lt"/>
                        <a:ea typeface="+mn-ea"/>
                        <a:cs typeface="+mn-cs"/>
                      </a:endParaRPr>
                    </a:p>
                  </a:txBody>
                  <a:tcPr/>
                </a:tc>
                <a:tc>
                  <a:txBody>
                    <a:bodyPr/>
                    <a:lstStyle/>
                    <a:p>
                      <a:r>
                        <a:rPr lang="en-GB" sz="1200" kern="1200" dirty="0" smtClean="0">
                          <a:solidFill>
                            <a:schemeClr val="dk1"/>
                          </a:solidFill>
                          <a:effectLst/>
                          <a:latin typeface="+mn-lt"/>
                          <a:ea typeface="+mn-ea"/>
                          <a:cs typeface="+mn-cs"/>
                        </a:rPr>
                        <a:t>33,328,856 </a:t>
                      </a:r>
                      <a:endParaRPr lang="en-GB" sz="1200" kern="1200" dirty="0">
                        <a:solidFill>
                          <a:schemeClr val="dk1"/>
                        </a:solidFill>
                        <a:effectLst/>
                        <a:latin typeface="+mn-lt"/>
                        <a:ea typeface="+mn-ea"/>
                        <a:cs typeface="+mn-cs"/>
                      </a:endParaRPr>
                    </a:p>
                  </a:txBody>
                  <a:tcPr/>
                </a:tc>
                <a:tc>
                  <a:txBody>
                    <a:bodyPr/>
                    <a:lstStyle/>
                    <a:p>
                      <a:pPr marL="0" algn="ctr" defTabSz="914400" rtl="0" eaLnBrk="1" latinLnBrk="0" hangingPunct="1"/>
                      <a:r>
                        <a:rPr lang="en-US" sz="1200" b="1" kern="1200" dirty="0" smtClean="0">
                          <a:solidFill>
                            <a:srgbClr val="FF0000"/>
                          </a:solidFill>
                          <a:effectLst/>
                          <a:latin typeface="+mn-lt"/>
                          <a:ea typeface="+mn-ea"/>
                          <a:cs typeface="+mn-cs"/>
                        </a:rPr>
                        <a:t>23%</a:t>
                      </a:r>
                      <a:endParaRPr lang="en-GB" sz="1200" b="1" kern="1200" dirty="0">
                        <a:solidFill>
                          <a:srgbClr val="FF0000"/>
                        </a:solidFill>
                        <a:effectLst/>
                        <a:latin typeface="+mn-lt"/>
                        <a:ea typeface="+mn-ea"/>
                        <a:cs typeface="+mn-cs"/>
                      </a:endParaRPr>
                    </a:p>
                  </a:txBody>
                  <a:tcPr/>
                </a:tc>
              </a:tr>
              <a:tr h="370840">
                <a:tc>
                  <a:txBody>
                    <a:bodyPr/>
                    <a:lstStyle/>
                    <a:p>
                      <a:r>
                        <a:rPr lang="en-US" sz="1200" b="0" kern="1200" dirty="0" smtClean="0">
                          <a:solidFill>
                            <a:schemeClr val="dk1"/>
                          </a:solidFill>
                          <a:effectLst/>
                          <a:latin typeface="+mn-lt"/>
                          <a:ea typeface="+mn-ea"/>
                          <a:cs typeface="+mn-cs"/>
                        </a:rPr>
                        <a:t>Social Stability</a:t>
                      </a:r>
                      <a:endParaRPr lang="en-GB" sz="1200" b="0" kern="1200" dirty="0">
                        <a:solidFill>
                          <a:schemeClr val="dk1"/>
                        </a:solidFill>
                        <a:effectLst/>
                        <a:latin typeface="+mn-lt"/>
                        <a:ea typeface="+mn-ea"/>
                        <a:cs typeface="+mn-cs"/>
                      </a:endParaRPr>
                    </a:p>
                  </a:txBody>
                  <a:tcPr/>
                </a:tc>
                <a:tc>
                  <a:txBody>
                    <a:bodyPr/>
                    <a:lstStyle/>
                    <a:p>
                      <a:r>
                        <a:rPr lang="en-GB" sz="1200" kern="1200" dirty="0" smtClean="0">
                          <a:solidFill>
                            <a:schemeClr val="dk1"/>
                          </a:solidFill>
                          <a:effectLst/>
                          <a:latin typeface="+mn-lt"/>
                          <a:ea typeface="+mn-ea"/>
                          <a:cs typeface="+mn-cs"/>
                        </a:rPr>
                        <a:t>24,746,640 </a:t>
                      </a:r>
                      <a:endParaRPr lang="en-GB" sz="1200" kern="1200" dirty="0">
                        <a:solidFill>
                          <a:schemeClr val="dk1"/>
                        </a:solidFill>
                        <a:effectLst/>
                        <a:latin typeface="+mn-lt"/>
                        <a:ea typeface="+mn-ea"/>
                        <a:cs typeface="+mn-cs"/>
                      </a:endParaRPr>
                    </a:p>
                  </a:txBody>
                  <a:tcPr/>
                </a:tc>
                <a:tc>
                  <a:txBody>
                    <a:bodyPr/>
                    <a:lstStyle/>
                    <a:p>
                      <a:pPr marL="0" algn="ctr" defTabSz="914400" rtl="0" eaLnBrk="1" latinLnBrk="0" hangingPunct="1"/>
                      <a:r>
                        <a:rPr lang="en-US" sz="1200" b="1" kern="1200" dirty="0" smtClean="0">
                          <a:solidFill>
                            <a:srgbClr val="FF0000"/>
                          </a:solidFill>
                          <a:effectLst/>
                          <a:latin typeface="+mn-lt"/>
                          <a:ea typeface="+mn-ea"/>
                          <a:cs typeface="+mn-cs"/>
                        </a:rPr>
                        <a:t>21%</a:t>
                      </a:r>
                      <a:endParaRPr lang="en-GB" sz="1200" b="1" kern="1200" dirty="0">
                        <a:solidFill>
                          <a:srgbClr val="FF0000"/>
                        </a:solidFill>
                        <a:effectLst/>
                        <a:latin typeface="+mn-lt"/>
                        <a:ea typeface="+mn-ea"/>
                        <a:cs typeface="+mn-cs"/>
                      </a:endParaRPr>
                    </a:p>
                  </a:txBody>
                  <a:tcPr/>
                </a:tc>
              </a:tr>
              <a:tr h="370840">
                <a:tc>
                  <a:txBody>
                    <a:bodyPr/>
                    <a:lstStyle/>
                    <a:p>
                      <a:pPr marL="0" algn="l" defTabSz="914400" rtl="0" eaLnBrk="1" latinLnBrk="0" hangingPunct="1"/>
                      <a:r>
                        <a:rPr lang="en-US" sz="1200" b="0" kern="1200" dirty="0" smtClean="0">
                          <a:solidFill>
                            <a:schemeClr val="dk1"/>
                          </a:solidFill>
                          <a:effectLst/>
                          <a:latin typeface="+mn-lt"/>
                          <a:ea typeface="+mn-ea"/>
                          <a:cs typeface="+mn-cs"/>
                        </a:rPr>
                        <a:t>SGBV</a:t>
                      </a:r>
                      <a:endParaRPr lang="en-GB" sz="1200" b="0" kern="1200" dirty="0">
                        <a:solidFill>
                          <a:schemeClr val="dk1"/>
                        </a:solidFill>
                        <a:effectLst/>
                        <a:latin typeface="+mn-lt"/>
                        <a:ea typeface="+mn-ea"/>
                        <a:cs typeface="+mn-cs"/>
                      </a:endParaRPr>
                    </a:p>
                  </a:txBody>
                  <a:tcPr/>
                </a:tc>
                <a:tc>
                  <a:txBody>
                    <a:bodyPr/>
                    <a:lstStyle/>
                    <a:p>
                      <a:r>
                        <a:rPr lang="en-GB" sz="1200" kern="1200" dirty="0" smtClean="0">
                          <a:solidFill>
                            <a:schemeClr val="dk1"/>
                          </a:solidFill>
                          <a:effectLst/>
                          <a:latin typeface="+mn-lt"/>
                          <a:ea typeface="+mn-ea"/>
                          <a:cs typeface="+mn-cs"/>
                        </a:rPr>
                        <a:t>16,151,897 </a:t>
                      </a:r>
                      <a:endParaRPr lang="en-GB" sz="1200" kern="1200" dirty="0">
                        <a:solidFill>
                          <a:schemeClr val="dk1"/>
                        </a:solidFill>
                        <a:effectLst/>
                        <a:latin typeface="+mn-lt"/>
                        <a:ea typeface="+mn-ea"/>
                        <a:cs typeface="+mn-cs"/>
                      </a:endParaRPr>
                    </a:p>
                  </a:txBody>
                  <a:tcPr/>
                </a:tc>
                <a:tc>
                  <a:txBody>
                    <a:bodyPr/>
                    <a:lstStyle/>
                    <a:p>
                      <a:pPr marL="0" algn="ctr" defTabSz="914400" rtl="0" eaLnBrk="1" latinLnBrk="0" hangingPunct="1"/>
                      <a:r>
                        <a:rPr lang="en-US" sz="1200" b="1" kern="1200" dirty="0" smtClean="0">
                          <a:solidFill>
                            <a:srgbClr val="00B050"/>
                          </a:solidFill>
                          <a:effectLst/>
                          <a:latin typeface="+mn-lt"/>
                          <a:ea typeface="+mn-ea"/>
                          <a:cs typeface="+mn-cs"/>
                        </a:rPr>
                        <a:t>51%</a:t>
                      </a:r>
                      <a:endParaRPr lang="en-GB" sz="1200" b="1" kern="1200" dirty="0">
                        <a:solidFill>
                          <a:srgbClr val="00B050"/>
                        </a:solidFill>
                        <a:effectLst/>
                        <a:latin typeface="+mn-lt"/>
                        <a:ea typeface="+mn-ea"/>
                        <a:cs typeface="+mn-cs"/>
                      </a:endParaRPr>
                    </a:p>
                  </a:txBody>
                  <a:tcPr/>
                </a:tc>
              </a:tr>
            </a:tbl>
          </a:graphicData>
        </a:graphic>
      </p:graphicFrame>
    </p:spTree>
    <p:extLst>
      <p:ext uri="{BB962C8B-B14F-4D97-AF65-F5344CB8AC3E}">
        <p14:creationId xmlns:p14="http://schemas.microsoft.com/office/powerpoint/2010/main" val="2462325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9283417" y="1357586"/>
            <a:ext cx="557711" cy="338554"/>
          </a:xfrm>
          <a:prstGeom prst="rect">
            <a:avLst/>
          </a:prstGeom>
          <a:noFill/>
        </p:spPr>
        <p:txBody>
          <a:bodyPr wrap="square" rtlCol="0">
            <a:spAutoFit/>
          </a:bodyPr>
          <a:lstStyle/>
          <a:p>
            <a:r>
              <a:rPr lang="en-US" sz="1600" dirty="0">
                <a:solidFill>
                  <a:schemeClr val="bg1"/>
                </a:solidFill>
              </a:rPr>
              <a:t>60%</a:t>
            </a:r>
            <a:endParaRPr lang="en-US" sz="1600" dirty="0">
              <a:solidFill>
                <a:schemeClr val="bg1"/>
              </a:solidFill>
            </a:endParaRPr>
          </a:p>
        </p:txBody>
      </p:sp>
      <p:sp>
        <p:nvSpPr>
          <p:cNvPr id="3" name="Text Placeholder 2"/>
          <p:cNvSpPr>
            <a:spLocks noGrp="1"/>
          </p:cNvSpPr>
          <p:nvPr>
            <p:ph type="body" sz="quarter" idx="11"/>
          </p:nvPr>
        </p:nvSpPr>
        <p:spPr/>
        <p:txBody>
          <a:bodyPr/>
          <a:lstStyle/>
          <a:p>
            <a:r>
              <a:rPr lang="en-US" dirty="0" smtClean="0"/>
              <a:t>Activities</a:t>
            </a:r>
            <a:endParaRPr lang="en-GB"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26" y="2116903"/>
            <a:ext cx="5858693" cy="3439005"/>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34767" y="2040692"/>
            <a:ext cx="5934903" cy="3591426"/>
          </a:xfrm>
          <a:prstGeom prst="rect">
            <a:avLst/>
          </a:prstGeom>
        </p:spPr>
      </p:pic>
    </p:spTree>
    <p:extLst>
      <p:ext uri="{BB962C8B-B14F-4D97-AF65-F5344CB8AC3E}">
        <p14:creationId xmlns:p14="http://schemas.microsoft.com/office/powerpoint/2010/main" val="4859604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9283417" y="1357586"/>
            <a:ext cx="557711" cy="338554"/>
          </a:xfrm>
          <a:prstGeom prst="rect">
            <a:avLst/>
          </a:prstGeom>
          <a:noFill/>
        </p:spPr>
        <p:txBody>
          <a:bodyPr wrap="square" rtlCol="0">
            <a:spAutoFit/>
          </a:bodyPr>
          <a:lstStyle/>
          <a:p>
            <a:r>
              <a:rPr lang="en-US" sz="1600" dirty="0">
                <a:solidFill>
                  <a:schemeClr val="bg1"/>
                </a:solidFill>
              </a:rPr>
              <a:t>60%</a:t>
            </a:r>
            <a:endParaRPr lang="en-US" sz="1600" dirty="0">
              <a:solidFill>
                <a:schemeClr val="bg1"/>
              </a:solidFill>
            </a:endParaRPr>
          </a:p>
        </p:txBody>
      </p:sp>
      <p:sp>
        <p:nvSpPr>
          <p:cNvPr id="3" name="Text Placeholder 2"/>
          <p:cNvSpPr>
            <a:spLocks noGrp="1"/>
          </p:cNvSpPr>
          <p:nvPr>
            <p:ph type="body" sz="quarter" idx="11"/>
          </p:nvPr>
        </p:nvSpPr>
        <p:spPr/>
        <p:txBody>
          <a:bodyPr/>
          <a:lstStyle/>
          <a:p>
            <a:r>
              <a:rPr lang="en-US" dirty="0" smtClean="0"/>
              <a:t>Outputs</a:t>
            </a:r>
            <a:endParaRPr lang="en-GB"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477" y="1940035"/>
            <a:ext cx="6025580" cy="3561011"/>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33057" y="573023"/>
            <a:ext cx="5469350" cy="3139970"/>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32410" y="3765662"/>
            <a:ext cx="5270643" cy="3092338"/>
          </a:xfrm>
          <a:prstGeom prst="rect">
            <a:avLst/>
          </a:prstGeom>
        </p:spPr>
      </p:pic>
    </p:spTree>
    <p:extLst>
      <p:ext uri="{BB962C8B-B14F-4D97-AF65-F5344CB8AC3E}">
        <p14:creationId xmlns:p14="http://schemas.microsoft.com/office/powerpoint/2010/main" val="34292232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9283417" y="1357586"/>
            <a:ext cx="557711" cy="338554"/>
          </a:xfrm>
          <a:prstGeom prst="rect">
            <a:avLst/>
          </a:prstGeom>
          <a:noFill/>
        </p:spPr>
        <p:txBody>
          <a:bodyPr wrap="square" rtlCol="0">
            <a:spAutoFit/>
          </a:bodyPr>
          <a:lstStyle/>
          <a:p>
            <a:r>
              <a:rPr lang="en-US" sz="1600" dirty="0">
                <a:solidFill>
                  <a:schemeClr val="bg1"/>
                </a:solidFill>
              </a:rPr>
              <a:t>60%</a:t>
            </a:r>
            <a:endParaRPr lang="en-US" sz="1600" dirty="0">
              <a:solidFill>
                <a:schemeClr val="bg1"/>
              </a:solidFill>
            </a:endParaRPr>
          </a:p>
        </p:txBody>
      </p:sp>
      <p:sp>
        <p:nvSpPr>
          <p:cNvPr id="3" name="Text Placeholder 2"/>
          <p:cNvSpPr>
            <a:spLocks noGrp="1"/>
          </p:cNvSpPr>
          <p:nvPr>
            <p:ph type="body" sz="quarter" idx="11"/>
          </p:nvPr>
        </p:nvSpPr>
        <p:spPr/>
        <p:txBody>
          <a:bodyPr/>
          <a:lstStyle/>
          <a:p>
            <a:r>
              <a:rPr lang="en-US" dirty="0" smtClean="0"/>
              <a:t>Support to PHC outlets</a:t>
            </a:r>
            <a:endParaRPr lang="en-GB"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5211" y="2190938"/>
            <a:ext cx="5458183" cy="3202953"/>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77884" y="663950"/>
            <a:ext cx="4611066" cy="5967711"/>
          </a:xfrm>
          <a:prstGeom prst="rect">
            <a:avLst/>
          </a:prstGeom>
        </p:spPr>
      </p:pic>
    </p:spTree>
    <p:extLst>
      <p:ext uri="{BB962C8B-B14F-4D97-AF65-F5344CB8AC3E}">
        <p14:creationId xmlns:p14="http://schemas.microsoft.com/office/powerpoint/2010/main" val="15710946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9283417" y="1357586"/>
            <a:ext cx="557711" cy="338554"/>
          </a:xfrm>
          <a:prstGeom prst="rect">
            <a:avLst/>
          </a:prstGeom>
          <a:noFill/>
        </p:spPr>
        <p:txBody>
          <a:bodyPr wrap="square" rtlCol="0">
            <a:spAutoFit/>
          </a:bodyPr>
          <a:lstStyle/>
          <a:p>
            <a:r>
              <a:rPr lang="en-US" sz="1600" dirty="0">
                <a:solidFill>
                  <a:schemeClr val="bg1"/>
                </a:solidFill>
              </a:rPr>
              <a:t>60%</a:t>
            </a:r>
            <a:endParaRPr lang="en-US" sz="1600" dirty="0">
              <a:solidFill>
                <a:schemeClr val="bg1"/>
              </a:solidFill>
            </a:endParaRPr>
          </a:p>
        </p:txBody>
      </p:sp>
      <p:sp>
        <p:nvSpPr>
          <p:cNvPr id="3" name="Text Placeholder 2"/>
          <p:cNvSpPr>
            <a:spLocks noGrp="1"/>
          </p:cNvSpPr>
          <p:nvPr>
            <p:ph type="body" sz="quarter" idx="11"/>
          </p:nvPr>
        </p:nvSpPr>
        <p:spPr/>
        <p:txBody>
          <a:bodyPr/>
          <a:lstStyle/>
          <a:p>
            <a:r>
              <a:rPr lang="en-US" dirty="0" smtClean="0"/>
              <a:t>Facts and Figures</a:t>
            </a:r>
            <a:endParaRPr lang="en-GB"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9362" y="1794369"/>
            <a:ext cx="3991236" cy="5127005"/>
          </a:xfrm>
          <a:prstGeom prst="rect">
            <a:avLst/>
          </a:prstGeom>
        </p:spPr>
      </p:pic>
    </p:spTree>
    <p:extLst>
      <p:ext uri="{BB962C8B-B14F-4D97-AF65-F5344CB8AC3E}">
        <p14:creationId xmlns:p14="http://schemas.microsoft.com/office/powerpoint/2010/main" val="14507380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Placeholder 2"/>
          <p:cNvSpPr>
            <a:spLocks noGrp="1"/>
          </p:cNvSpPr>
          <p:nvPr>
            <p:ph type="body" sz="quarter" idx="11"/>
          </p:nvPr>
        </p:nvSpPr>
        <p:spPr>
          <a:xfrm>
            <a:off x="2600325" y="1104900"/>
            <a:ext cx="6369050" cy="647700"/>
          </a:xfrm>
        </p:spPr>
        <p:txBody>
          <a:bodyPr>
            <a:normAutofit/>
          </a:bodyPr>
          <a:lstStyle/>
          <a:p>
            <a:r>
              <a:rPr lang="en-US" dirty="0" smtClean="0"/>
              <a:t>Challenges</a:t>
            </a:r>
            <a:endParaRPr lang="en-US" dirty="0">
              <a:latin typeface="Arial" charset="0"/>
              <a:cs typeface="Arial" charset="0"/>
            </a:endParaRPr>
          </a:p>
        </p:txBody>
      </p:sp>
      <p:sp>
        <p:nvSpPr>
          <p:cNvPr id="4" name="TextBox 3"/>
          <p:cNvSpPr txBox="1"/>
          <p:nvPr/>
        </p:nvSpPr>
        <p:spPr>
          <a:xfrm>
            <a:off x="2133600" y="1905001"/>
            <a:ext cx="8229600" cy="3662541"/>
          </a:xfrm>
          <a:prstGeom prst="rect">
            <a:avLst/>
          </a:prstGeom>
          <a:noFill/>
        </p:spPr>
        <p:txBody>
          <a:bodyPr wrap="square" rtlCol="0">
            <a:spAutoFit/>
          </a:bodyPr>
          <a:lstStyle/>
          <a:p>
            <a:pPr marL="285750" indent="-285750">
              <a:buFont typeface="Arial" panose="020B0604020202020204" pitchFamily="34" charset="0"/>
              <a:buChar char="•"/>
            </a:pPr>
            <a:r>
              <a:rPr lang="en-US" sz="2000" dirty="0"/>
              <a:t>Funding  shortfalls </a:t>
            </a:r>
            <a:r>
              <a:rPr lang="en-US" sz="2000" dirty="0">
                <a:solidFill>
                  <a:srgbClr val="FF0000"/>
                </a:solidFill>
              </a:rPr>
              <a:t>(35% of funding received)</a:t>
            </a:r>
            <a:endParaRPr lang="en-GB" sz="2000" dirty="0">
              <a:solidFill>
                <a:srgbClr val="FF0000"/>
              </a:solidFill>
            </a:endParaRPr>
          </a:p>
          <a:p>
            <a:pPr marL="285750" indent="-285750">
              <a:buFont typeface="Arial" panose="020B0604020202020204" pitchFamily="34" charset="0"/>
              <a:buChar char="•"/>
            </a:pPr>
            <a:r>
              <a:rPr lang="en-US" sz="2000" dirty="0"/>
              <a:t>Operational</a:t>
            </a:r>
          </a:p>
          <a:p>
            <a:r>
              <a:rPr lang="en-US" sz="2000" dirty="0"/>
              <a:t>	- </a:t>
            </a:r>
            <a:r>
              <a:rPr lang="en-US" sz="2000" dirty="0"/>
              <a:t>Implementation of the free vaccination policy</a:t>
            </a:r>
          </a:p>
          <a:p>
            <a:r>
              <a:rPr lang="en-US" sz="2000" dirty="0"/>
              <a:t>	- </a:t>
            </a:r>
            <a:r>
              <a:rPr lang="en-US" sz="2000" dirty="0"/>
              <a:t>Targeting of vulnerable </a:t>
            </a:r>
            <a:r>
              <a:rPr lang="en-US" sz="2000" dirty="0"/>
              <a:t>Lebanese</a:t>
            </a:r>
          </a:p>
          <a:p>
            <a:pPr marL="285750" indent="-285750">
              <a:buFont typeface="Arial" panose="020B0604020202020204" pitchFamily="34" charset="0"/>
              <a:buChar char="•"/>
            </a:pPr>
            <a:r>
              <a:rPr lang="en-US" sz="2000" dirty="0"/>
              <a:t>Technical</a:t>
            </a:r>
            <a:endParaRPr lang="en-US" sz="2000" dirty="0"/>
          </a:p>
          <a:p>
            <a:r>
              <a:rPr lang="en-US" sz="2000" dirty="0"/>
              <a:t>	- Shortage </a:t>
            </a:r>
            <a:r>
              <a:rPr lang="en-US" sz="2000" dirty="0"/>
              <a:t>of chronic disease medication often </a:t>
            </a:r>
            <a:r>
              <a:rPr lang="en-US" sz="2000" dirty="0"/>
              <a:t>reported </a:t>
            </a:r>
            <a:r>
              <a:rPr lang="en-US" sz="2000" dirty="0"/>
              <a:t>at PHC </a:t>
            </a:r>
            <a:r>
              <a:rPr lang="en-US" sz="2000" dirty="0"/>
              <a:t>level </a:t>
            </a:r>
            <a:endParaRPr lang="en-US" sz="2000" dirty="0"/>
          </a:p>
          <a:p>
            <a:pPr marL="285750" indent="-285750">
              <a:buFont typeface="Arial" panose="020B0604020202020204" pitchFamily="34" charset="0"/>
              <a:buChar char="•"/>
            </a:pPr>
            <a:r>
              <a:rPr lang="en-US" sz="2000" dirty="0"/>
              <a:t>Institutional</a:t>
            </a:r>
            <a:endParaRPr lang="en-US" sz="2000" dirty="0"/>
          </a:p>
          <a:p>
            <a:pPr marL="0" lvl="1"/>
            <a:r>
              <a:rPr lang="en-US" sz="2000" dirty="0"/>
              <a:t>	- The </a:t>
            </a:r>
            <a:r>
              <a:rPr lang="en-US" sz="2000" dirty="0" err="1"/>
              <a:t>MoPH</a:t>
            </a:r>
            <a:r>
              <a:rPr lang="en-US" sz="2000" dirty="0"/>
              <a:t> HIS is still </a:t>
            </a:r>
            <a:r>
              <a:rPr lang="en-US" sz="2000" dirty="0"/>
              <a:t>being rolled. It is used only at </a:t>
            </a:r>
            <a:r>
              <a:rPr lang="en-US" sz="2000" dirty="0" err="1"/>
              <a:t>MoPH</a:t>
            </a:r>
            <a:r>
              <a:rPr lang="en-US" sz="2000" dirty="0"/>
              <a:t> </a:t>
            </a:r>
            <a:r>
              <a:rPr lang="en-US" sz="2000" dirty="0" err="1"/>
              <a:t>PHCcs</a:t>
            </a:r>
            <a:r>
              <a:rPr lang="en-US" sz="2000" dirty="0"/>
              <a:t> </a:t>
            </a:r>
            <a:r>
              <a:rPr lang="en-US" sz="2000" dirty="0"/>
              <a:t>	and </a:t>
            </a:r>
            <a:r>
              <a:rPr lang="en-US" sz="2000" dirty="0"/>
              <a:t>does not include all health outlets where primary health care is </a:t>
            </a:r>
            <a:r>
              <a:rPr lang="en-US" sz="2000" dirty="0"/>
              <a:t>	provided</a:t>
            </a:r>
            <a:r>
              <a:rPr lang="en-US" sz="2000" dirty="0"/>
              <a:t>. </a:t>
            </a:r>
            <a:r>
              <a:rPr lang="en-US" sz="2000" dirty="0"/>
              <a:t>Result is </a:t>
            </a:r>
            <a:r>
              <a:rPr lang="en-US" sz="2000" dirty="0"/>
              <a:t>incomplete data on primary health care </a:t>
            </a:r>
            <a:r>
              <a:rPr lang="en-US" sz="2000" dirty="0"/>
              <a:t>	utilization</a:t>
            </a:r>
            <a:r>
              <a:rPr lang="en-US" sz="2000" dirty="0"/>
              <a:t>.</a:t>
            </a:r>
            <a:endParaRPr lang="en-GB" sz="2000" dirty="0"/>
          </a:p>
          <a:p>
            <a:pPr marL="0" lvl="1"/>
            <a:endParaRPr lang="en-US" sz="1200" dirty="0"/>
          </a:p>
        </p:txBody>
      </p:sp>
    </p:spTree>
    <p:extLst>
      <p:ext uri="{BB962C8B-B14F-4D97-AF65-F5344CB8AC3E}">
        <p14:creationId xmlns:p14="http://schemas.microsoft.com/office/powerpoint/2010/main" val="412703360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a:xfrm>
            <a:off x="1231271" y="1981201"/>
            <a:ext cx="10293790" cy="4648199"/>
          </a:xfrm>
        </p:spPr>
        <p:txBody>
          <a:bodyPr>
            <a:normAutofit fontScale="47500" lnSpcReduction="20000"/>
          </a:bodyPr>
          <a:lstStyle/>
          <a:p>
            <a:pPr indent="0"/>
            <a:endParaRPr lang="en-GB" sz="3600" dirty="0" smtClean="0">
              <a:latin typeface="+mj-lt"/>
            </a:endParaRPr>
          </a:p>
          <a:p>
            <a:pPr indent="0"/>
            <a:r>
              <a:rPr lang="en-US" sz="3600" b="1" dirty="0">
                <a:latin typeface="+mn-lt"/>
              </a:rPr>
              <a:t>To continue providing support for access to primary health care</a:t>
            </a:r>
          </a:p>
          <a:p>
            <a:pPr lvl="0" indent="0"/>
            <a:endParaRPr lang="en-US" sz="3600" b="1" dirty="0" smtClean="0">
              <a:latin typeface="+mn-lt"/>
            </a:endParaRPr>
          </a:p>
          <a:p>
            <a:pPr lvl="0" indent="0"/>
            <a:r>
              <a:rPr lang="en-US" sz="3600" b="1" dirty="0" smtClean="0">
                <a:latin typeface="+mn-lt"/>
              </a:rPr>
              <a:t>Expand roll out of Health Information System</a:t>
            </a:r>
          </a:p>
          <a:p>
            <a:pPr lvl="0">
              <a:buFont typeface="Arial" panose="020B0604020202020204" pitchFamily="34" charset="0"/>
              <a:buChar char="•"/>
            </a:pPr>
            <a:endParaRPr lang="en-GB" sz="3600" b="1" dirty="0" smtClean="0">
              <a:latin typeface="+mn-lt"/>
            </a:endParaRPr>
          </a:p>
          <a:p>
            <a:pPr lvl="0" indent="0"/>
            <a:r>
              <a:rPr lang="en-US" sz="3600" b="1" dirty="0" smtClean="0">
                <a:latin typeface="+mn-lt"/>
              </a:rPr>
              <a:t>Ensure consistency amongst partners in the targeting of vulnerable Lebanese at PHC level</a:t>
            </a:r>
          </a:p>
          <a:p>
            <a:pPr lvl="0">
              <a:buFont typeface="Arial" panose="020B0604020202020204" pitchFamily="34" charset="0"/>
              <a:buChar char="•"/>
            </a:pPr>
            <a:endParaRPr lang="en-GB" sz="3600" b="1" dirty="0" smtClean="0">
              <a:latin typeface="+mn-lt"/>
            </a:endParaRPr>
          </a:p>
          <a:p>
            <a:pPr lvl="0" indent="0"/>
            <a:r>
              <a:rPr lang="en-US" sz="3600" b="1" dirty="0" smtClean="0">
                <a:latin typeface="+mn-lt"/>
              </a:rPr>
              <a:t>To maintain  support provided for hospital care, specifically obstetric and emergency/lifesaving care</a:t>
            </a:r>
          </a:p>
          <a:p>
            <a:pPr lvl="0">
              <a:buFont typeface="Arial" panose="020B0604020202020204" pitchFamily="34" charset="0"/>
              <a:buChar char="•"/>
            </a:pPr>
            <a:endParaRPr lang="en-GB" sz="3600" b="1" dirty="0" smtClean="0">
              <a:latin typeface="+mn-lt"/>
            </a:endParaRPr>
          </a:p>
          <a:p>
            <a:pPr lvl="0" indent="0"/>
            <a:r>
              <a:rPr lang="en-US" sz="3600" b="1" dirty="0" smtClean="0">
                <a:latin typeface="+mn-lt"/>
              </a:rPr>
              <a:t>To advocate for funding to expand the support currently provided for an important number of persons suffering from serious chronic diseases such as renal failure and advanced cancers</a:t>
            </a:r>
          </a:p>
          <a:p>
            <a:pPr lvl="0">
              <a:buFont typeface="Arial" panose="020B0604020202020204" pitchFamily="34" charset="0"/>
              <a:buChar char="•"/>
            </a:pPr>
            <a:endParaRPr lang="en-GB" sz="3600" b="1" dirty="0" smtClean="0">
              <a:latin typeface="+mn-lt"/>
            </a:endParaRPr>
          </a:p>
          <a:p>
            <a:pPr lvl="0" indent="0"/>
            <a:r>
              <a:rPr lang="en-US" sz="3600" b="1" dirty="0">
                <a:latin typeface="+mn-lt"/>
              </a:rPr>
              <a:t>T</a:t>
            </a:r>
            <a:r>
              <a:rPr lang="en-US" sz="3600" b="1" dirty="0" smtClean="0">
                <a:latin typeface="+mn-lt"/>
              </a:rPr>
              <a:t>o continue expanding and strengthening the Early Warning and Response System (EWARS) 	for improved outbreak control</a:t>
            </a:r>
          </a:p>
          <a:p>
            <a:pPr lvl="0">
              <a:buFont typeface="Arial" panose="020B0604020202020204" pitchFamily="34" charset="0"/>
              <a:buChar char="•"/>
            </a:pPr>
            <a:endParaRPr lang="en-GB" sz="3600" b="1" dirty="0" smtClean="0">
              <a:latin typeface="+mn-lt"/>
            </a:endParaRPr>
          </a:p>
          <a:p>
            <a:pPr lvl="0" indent="0"/>
            <a:r>
              <a:rPr lang="en-US" sz="3600" b="1" dirty="0" smtClean="0">
                <a:latin typeface="+mn-lt"/>
              </a:rPr>
              <a:t>To continue strengthening public primary health care and public hospital service delivery</a:t>
            </a:r>
            <a:endParaRPr lang="en-GB" sz="3600" b="1" dirty="0" smtClean="0">
              <a:latin typeface="+mn-lt"/>
            </a:endParaRPr>
          </a:p>
          <a:p>
            <a:pPr indent="0"/>
            <a:endParaRPr lang="en-GB" sz="3600" dirty="0" smtClean="0">
              <a:latin typeface="+mj-lt"/>
            </a:endParaRPr>
          </a:p>
          <a:p>
            <a:pPr indent="0"/>
            <a:endParaRPr lang="en-US" sz="3600" b="1" dirty="0" smtClean="0">
              <a:solidFill>
                <a:srgbClr val="FF0000"/>
              </a:solidFill>
              <a:latin typeface="+mj-lt"/>
            </a:endParaRPr>
          </a:p>
          <a:p>
            <a:pPr indent="0"/>
            <a:r>
              <a:rPr lang="en-US" sz="3600" b="1" dirty="0" smtClean="0">
                <a:solidFill>
                  <a:srgbClr val="FF0000"/>
                </a:solidFill>
                <a:latin typeface="+mj-lt"/>
              </a:rPr>
              <a:t>Critical gaps foreseen that need to be addressed as a matter of priority include the support for hospital coverage of persons suffering from chronic diseases who are currently not receiving support as well as support for  hospital care for cases not currently covered by any partner.</a:t>
            </a:r>
            <a:endParaRPr lang="en-GB" sz="3600" b="1" dirty="0" smtClean="0">
              <a:solidFill>
                <a:srgbClr val="FF0000"/>
              </a:solidFill>
              <a:latin typeface="+mj-lt"/>
            </a:endParaRPr>
          </a:p>
          <a:p>
            <a:endParaRPr lang="en-US" dirty="0"/>
          </a:p>
        </p:txBody>
      </p:sp>
      <p:sp>
        <p:nvSpPr>
          <p:cNvPr id="3" name="Text Placeholder 2"/>
          <p:cNvSpPr>
            <a:spLocks noGrp="1"/>
          </p:cNvSpPr>
          <p:nvPr>
            <p:ph type="body" sz="quarter" idx="11"/>
          </p:nvPr>
        </p:nvSpPr>
        <p:spPr/>
        <p:txBody>
          <a:bodyPr>
            <a:normAutofit/>
          </a:bodyPr>
          <a:lstStyle/>
          <a:p>
            <a:r>
              <a:rPr lang="en-US" dirty="0" smtClean="0">
                <a:solidFill>
                  <a:schemeClr val="accent1">
                    <a:lumMod val="75000"/>
                  </a:schemeClr>
                </a:solidFill>
              </a:rPr>
              <a:t>Key Priorities and gaps foreseen- 1</a:t>
            </a:r>
            <a:r>
              <a:rPr lang="en-US" baseline="30000" dirty="0" smtClean="0">
                <a:solidFill>
                  <a:schemeClr val="accent1">
                    <a:lumMod val="75000"/>
                  </a:schemeClr>
                </a:solidFill>
              </a:rPr>
              <a:t>st</a:t>
            </a:r>
            <a:r>
              <a:rPr lang="en-US" dirty="0" smtClean="0">
                <a:solidFill>
                  <a:schemeClr val="accent1">
                    <a:lumMod val="75000"/>
                  </a:schemeClr>
                </a:solidFill>
              </a:rPr>
              <a:t> quarter 2017</a:t>
            </a:r>
            <a:endParaRPr lang="en-US" dirty="0">
              <a:solidFill>
                <a:schemeClr val="accent1">
                  <a:lumMod val="75000"/>
                </a:schemeClr>
              </a:solidFill>
            </a:endParaRPr>
          </a:p>
        </p:txBody>
      </p:sp>
    </p:spTree>
    <p:extLst>
      <p:ext uri="{BB962C8B-B14F-4D97-AF65-F5344CB8AC3E}">
        <p14:creationId xmlns:p14="http://schemas.microsoft.com/office/powerpoint/2010/main" val="327305859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TotalTime>
  <Words>301</Words>
  <Application>Microsoft Office PowerPoint</Application>
  <PresentationFormat>Widescreen</PresentationFormat>
  <Paragraphs>134</Paragraphs>
  <Slides>9</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Calibri Light</vt:lpstr>
      <vt:lpstr>Office Theme</vt:lpstr>
      <vt:lpstr>Health Sector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UNHCR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Health Sector</dc:title>
  <dc:creator>Hala Abou Farhat</dc:creator>
  <cp:lastModifiedBy>Hala Abou Farhat</cp:lastModifiedBy>
  <cp:revision>6</cp:revision>
  <dcterms:created xsi:type="dcterms:W3CDTF">2017-02-23T05:37:15Z</dcterms:created>
  <dcterms:modified xsi:type="dcterms:W3CDTF">2017-02-23T06:03:17Z</dcterms:modified>
</cp:coreProperties>
</file>